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3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8CD0-12E7-4219-B35B-73FF3A214259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8CDC-F44C-46E3-8804-38A5FB44E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410536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8CD0-12E7-4219-B35B-73FF3A214259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8CDC-F44C-46E3-8804-38A5FB44E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74327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8CD0-12E7-4219-B35B-73FF3A214259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8CDC-F44C-46E3-8804-38A5FB44E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16618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8CD0-12E7-4219-B35B-73FF3A214259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8CDC-F44C-46E3-8804-38A5FB44E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12629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8CD0-12E7-4219-B35B-73FF3A214259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8CDC-F44C-46E3-8804-38A5FB44E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44746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8CD0-12E7-4219-B35B-73FF3A214259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8CDC-F44C-46E3-8804-38A5FB44E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303325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8CD0-12E7-4219-B35B-73FF3A214259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8CDC-F44C-46E3-8804-38A5FB44E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621817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8CD0-12E7-4219-B35B-73FF3A214259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8CDC-F44C-46E3-8804-38A5FB44E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9109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8CD0-12E7-4219-B35B-73FF3A214259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8CDC-F44C-46E3-8804-38A5FB44E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741393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8CD0-12E7-4219-B35B-73FF3A214259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8CDC-F44C-46E3-8804-38A5FB44E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614191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8CD0-12E7-4219-B35B-73FF3A214259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68CDC-F44C-46E3-8804-38A5FB44E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94955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58CD0-12E7-4219-B35B-73FF3A214259}" type="datetimeFigureOut">
              <a:rPr lang="en-US" smtClean="0"/>
              <a:t>3/31/2020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68CDC-F44C-46E3-8804-38A5FB44EA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7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9990" y="-914400"/>
            <a:ext cx="9144000" cy="2387600"/>
          </a:xfrm>
        </p:spPr>
        <p:txBody>
          <a:bodyPr/>
          <a:lstStyle/>
          <a:p>
            <a:r>
              <a:rPr lang="el-GR" dirty="0" smtClean="0"/>
              <a:t>Πασχαλινές  εικόνες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1657" y="5522105"/>
            <a:ext cx="9144000" cy="1655762"/>
          </a:xfrm>
        </p:spPr>
        <p:txBody>
          <a:bodyPr>
            <a:normAutofit/>
          </a:bodyPr>
          <a:lstStyle/>
          <a:p>
            <a:r>
              <a:rPr lang="el-GR" sz="3500" dirty="0" smtClean="0"/>
              <a:t>Ήθη  και  έθιμα  του  Πάσχα</a:t>
            </a:r>
            <a:endParaRPr lang="en-US" sz="3500" dirty="0"/>
          </a:p>
        </p:txBody>
      </p:sp>
      <p:pic>
        <p:nvPicPr>
          <p:cNvPr id="1032" name="Picture 8" descr="Image result for easter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081" y="1645373"/>
            <a:ext cx="4339152" cy="3811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5640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6164" y="1321169"/>
            <a:ext cx="7886164" cy="42088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5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Οι προετοιμασίες για τη Λαμπρή αρχίζουν από το Σάββατο του Λαζάρου. Την ημέρα αυτή τα σχολεία κλείνουν για τις γιορτές του</a:t>
            </a:r>
            <a:r>
              <a:rPr lang="en-US" sz="25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  </a:t>
            </a:r>
            <a:r>
              <a:rPr lang="el-GR" sz="25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Πάσχα. Τα παιδιά  γυρίζουν στις γειτονιές και  τραγουδούν το «τραγούδι του Λαζάρου». Ένα παιδί στολισμένο με αγριολούλουδα (κίτρινες μαργαρίτες και Λαζάρους) είναι ο Λάζαρος.</a:t>
            </a:r>
            <a:endParaRPr lang="en-US" sz="2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5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Κρατά ένα κλαδί φοινικιάς στολισμένο με αγριολούλουδα. Οι άλλοι τραγουδούν το «τραγούδι του Λαζάρου» και οι νοικοκυρές τους δίνουν αβγά, </a:t>
            </a:r>
            <a:r>
              <a:rPr lang="el-GR" sz="2500" b="1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αναρή</a:t>
            </a:r>
            <a:r>
              <a:rPr lang="el-GR" sz="25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 ή χρήματα.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Image result for ττο τραγούδι του Λάζαρο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280" y="2686929"/>
            <a:ext cx="4069268" cy="2318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23824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799" y="574941"/>
            <a:ext cx="7551313" cy="132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5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Την Αγία Εβδομάδα οι γυναίκες καθαρίζουν και συγυρίζουν τα  σπίτια. Παλιά, σε προηγούμενα χρόνια, οι νοικοκυρές  </a:t>
            </a:r>
            <a:r>
              <a:rPr lang="el-GR" sz="2500" b="1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ασπρόγιαζαν</a:t>
            </a:r>
            <a:r>
              <a:rPr lang="el-GR" sz="25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 τους τοίχους.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798" y="2551923"/>
            <a:ext cx="7551313" cy="1623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5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Από τη Μεγάλη Τετάρτη ως το Μεγάλο Σάββατο γίνονται τα κουλούρια  «</a:t>
            </a:r>
            <a:r>
              <a:rPr lang="el-GR" sz="2500" b="1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αφκωτές</a:t>
            </a:r>
            <a:r>
              <a:rPr lang="el-GR" sz="25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» (από το αβγό) του Πάσχα και οι </a:t>
            </a:r>
            <a:r>
              <a:rPr lang="el-GR" sz="2500" b="1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φλαούνες</a:t>
            </a:r>
            <a:r>
              <a:rPr lang="el-GR" sz="25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.</a:t>
            </a:r>
            <a:endParaRPr lang="en-US" sz="2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Image result for αφκωτέ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680" y="1076213"/>
            <a:ext cx="2784573" cy="271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φλαούνε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3" y="3786389"/>
            <a:ext cx="3376886" cy="2528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1564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3131" y="362366"/>
            <a:ext cx="7345251" cy="256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5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Τη  Μεγάλη  Πέμπτη οι νοικοκυρές βάφουν τα αβγά. Σήμερα  υπάρχουν έτοιμες μπογιές για το βάψιμο των αβγών. Παλιά χρησιμοποιούσαν ξηρά </a:t>
            </a:r>
            <a:r>
              <a:rPr lang="el-GR" sz="2500" b="1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κρεμμυδόφυλλα</a:t>
            </a:r>
            <a:r>
              <a:rPr lang="el-GR" sz="25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 για κόκκινα , μαργαρίτες</a:t>
            </a:r>
            <a:endParaRPr lang="en-US" sz="2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5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για τα κίτρινα και φύλλα αμυγδαλιάς για τα πράσινα αβγά.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Image result for κόκκινα αυγ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4736" y="3014758"/>
            <a:ext cx="4778064" cy="3583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39939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0710" y="195089"/>
            <a:ext cx="7216462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5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Wingdings-Regular"/>
              </a:rPr>
              <a:t> </a:t>
            </a:r>
            <a:r>
              <a:rPr lang="el-GR" sz="25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Τη  Μεγάλη Παρασκευή το πρωί στολίζεται ο Επιτάφιος. Οι  κοπέλες  πηγαίνουν στην εκκλησία φορτωμένες  λουλούδια και με τέχνη στολίζουν τον Επιτάφιο.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Image result for επιτάφιο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304" y="2180493"/>
            <a:ext cx="5657552" cy="424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0810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405" y="2282803"/>
            <a:ext cx="8646017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5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Το απόγευμα του Μεγάλου Σαββάτου, οι νέοι κουβαλούν στον</a:t>
            </a:r>
            <a:endParaRPr lang="en-US" sz="2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5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περίβολο της εκκλησίας κορμούς δέντρων και άλλα ξύλα. Τα</a:t>
            </a:r>
            <a:endParaRPr lang="en-US" sz="2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5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τοποθετούν σε σωρό και στην κορυφή ένα ομοίωμα του Ιούδα.</a:t>
            </a:r>
            <a:endParaRPr lang="en-US" sz="2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5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Ανάβουν τα ξύλα και μαζεύονται γύρω.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0405" y="4329058"/>
            <a:ext cx="8555864" cy="203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5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Στη φωτιά της </a:t>
            </a:r>
            <a:r>
              <a:rPr lang="el-GR" sz="2500" b="1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Λαμπρατζιάς</a:t>
            </a:r>
            <a:r>
              <a:rPr lang="el-GR" sz="25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 καίνε οι κοπέλες </a:t>
            </a:r>
            <a:r>
              <a:rPr lang="en-US" sz="25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                                     </a:t>
            </a:r>
            <a:r>
              <a:rPr lang="el-GR" sz="25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τον «Μάρτη» ,μια κλωστή που είχαν στο </a:t>
            </a:r>
            <a:endParaRPr lang="en-US" sz="2500" b="1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omicSansMS-Bold"/>
              <a:cs typeface="ComicSansMS-Bold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500" b="1" dirty="0" smtClean="0">
                <a:solidFill>
                  <a:srgbClr val="000000"/>
                </a:solidFill>
                <a:latin typeface="Calibri" panose="020F0502020204030204" pitchFamily="34" charset="0"/>
                <a:ea typeface="ComicSansMS-Bold"/>
                <a:cs typeface="ComicSansMS-Bold"/>
              </a:rPr>
              <a:t>χέρι</a:t>
            </a:r>
            <a:r>
              <a:rPr lang="el-GR" sz="25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 τους από την 1η του Μάρτη </a:t>
            </a:r>
            <a:endParaRPr lang="en-US" sz="2500" b="1" dirty="0" smtClean="0">
              <a:solidFill>
                <a:srgbClr val="000000"/>
              </a:solidFill>
              <a:effectLst/>
              <a:latin typeface="Calibri" panose="020F0502020204030204" pitchFamily="34" charset="0"/>
              <a:ea typeface="ComicSansMS-Bold"/>
              <a:cs typeface="ComicSansMS-Bold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5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(για να μην τις κάψει ο ήλιος).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Image result for Λαμπρατζι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163" y="3714423"/>
            <a:ext cx="3933336" cy="262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304484"/>
            <a:ext cx="8105104" cy="132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5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Το πρωί του Μεγάλου Σαββάτου γίνεται ο εσπερινός της Ανάστασης.  Μόλις ο ιερέας πει το «Ανάστα ο Θεός» , οι μαύρες ποδιές  πέφτουν και οι </a:t>
            </a:r>
            <a:r>
              <a:rPr lang="el-GR" sz="2500" b="1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σκάμνοι</a:t>
            </a:r>
            <a:r>
              <a:rPr lang="el-GR" sz="25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 κτυπούν δυνατά.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3798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042" y="175249"/>
            <a:ext cx="9277082" cy="2973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5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Τα μεσάνυκτα οι καμπάνες καλούν τους χριστιανούς στην</a:t>
            </a:r>
            <a:endParaRPr lang="en-US" sz="2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5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εκκλησία. Όλοι φορούν τα γιορτινά τους και κρατούν λαμπάδες.</a:t>
            </a:r>
            <a:endParaRPr lang="en-US" sz="2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5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Στις 12 τα μεσάνυκτα σβήνουν τα φώτα. Ο ιερέας βγαίνει στην</a:t>
            </a:r>
            <a:endParaRPr lang="en-US" sz="2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5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Αγία Πύλη με ένα αναμμένο τρικέρι και ψάλλει το «Δεύτε</a:t>
            </a:r>
            <a:endParaRPr lang="en-US" sz="2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5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λάβετε φως». Όλοι ψάλλουν «Χριστός Ανέστη» και ανάβουν  τις  λαμπάδες τους με το Άγιο Φως. Ανταλλάσσονται οι ευχές «Χριστός</a:t>
            </a:r>
            <a:endParaRPr lang="en-US" sz="2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500" b="1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Ανέστη – Αληθώς Ανέστη».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Image result for λαμπάδες άγιο φω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680" y="2960025"/>
            <a:ext cx="5649483" cy="353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21600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041" y="123883"/>
            <a:ext cx="8787685" cy="2562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500" b="1" dirty="0" smtClean="0"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Την Κυριακή του Πάσχα ψήνουμε το αρνί στη σούβλα, τρώμε,</a:t>
            </a:r>
            <a:endParaRPr lang="en-US" sz="2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500" b="1" dirty="0" smtClean="0"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χορεύουμε και διασκεδάζουμε. Το απόγευμα διοργανώνονται</a:t>
            </a:r>
            <a:endParaRPr lang="en-US" sz="2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500" b="1" dirty="0" smtClean="0"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διάφορες εκδηλώσεις στις  πλατείες, που</a:t>
            </a:r>
            <a:endParaRPr lang="en-US" sz="2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500" b="1" dirty="0" smtClean="0"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περιλαμβάνουν παραδοσιακά παιγνίδια όπως: </a:t>
            </a:r>
            <a:r>
              <a:rPr lang="el-GR" sz="2500" b="1" dirty="0" err="1" smtClean="0">
                <a:latin typeface="Calibri" panose="020F0502020204030204" pitchFamily="34" charset="0"/>
                <a:ea typeface="ComicSansMS-Bold"/>
                <a:cs typeface="ComicSansMS-Bold"/>
              </a:rPr>
              <a:t>σακουλοδρομίες</a:t>
            </a:r>
            <a:r>
              <a:rPr lang="el-GR" sz="2500" b="1" dirty="0" smtClean="0"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, </a:t>
            </a:r>
            <a:r>
              <a:rPr lang="el-GR" sz="2500" b="1" dirty="0" err="1" smtClean="0"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σχοινί,καμήλα</a:t>
            </a:r>
            <a:r>
              <a:rPr lang="el-GR" sz="2500" b="1" dirty="0" smtClean="0"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, </a:t>
            </a:r>
            <a:r>
              <a:rPr lang="el-GR" sz="2500" b="1" dirty="0" err="1" smtClean="0"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ζίζιρος</a:t>
            </a:r>
            <a:r>
              <a:rPr lang="el-GR" sz="2500" b="1" dirty="0" smtClean="0"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, </a:t>
            </a:r>
            <a:r>
              <a:rPr lang="el-GR" sz="2500" b="1" dirty="0" err="1" smtClean="0"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τριάππηδκια</a:t>
            </a:r>
            <a:r>
              <a:rPr lang="el-GR" sz="2500" b="1" dirty="0">
                <a:latin typeface="Calibri" panose="020F0502020204030204" pitchFamily="34" charset="0"/>
                <a:ea typeface="ComicSansMS-Bold"/>
                <a:cs typeface="ComicSansMS-Bold"/>
              </a:rPr>
              <a:t> </a:t>
            </a:r>
            <a:r>
              <a:rPr lang="el-GR" sz="2500" b="1" dirty="0" smtClean="0">
                <a:latin typeface="Calibri" panose="020F0502020204030204" pitchFamily="34" charset="0"/>
                <a:ea typeface="ComicSansMS-Bold"/>
                <a:cs typeface="ComicSansMS-Bold"/>
              </a:rPr>
              <a:t>κ.α</a:t>
            </a:r>
            <a:r>
              <a:rPr lang="el-GR" sz="2500" b="1" dirty="0" smtClean="0"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. Οι</a:t>
            </a:r>
            <a:endParaRPr lang="en-US" sz="25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l-GR" sz="2500" b="1" dirty="0" smtClean="0">
                <a:effectLst/>
                <a:latin typeface="Calibri" panose="020F0502020204030204" pitchFamily="34" charset="0"/>
                <a:ea typeface="ComicSansMS-Bold"/>
                <a:cs typeface="ComicSansMS-Bold"/>
              </a:rPr>
              <a:t>εκδηλώσεις αυτές συνεχίζονται και την Δευτέρα του Πάσχα.</a:t>
            </a:r>
            <a:endParaRPr lang="en-US" sz="2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Image result for κυριακή του Πάσχ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35" y="3003452"/>
            <a:ext cx="5143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κυριακή του Πάσχα παραδοσιακά παιχνίδι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8751" y="2873696"/>
            <a:ext cx="3980327" cy="2987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1773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387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ComicSansMS-Bold</vt:lpstr>
      <vt:lpstr>Times New Roman</vt:lpstr>
      <vt:lpstr>Wingdings-Regular</vt:lpstr>
      <vt:lpstr>Office Theme</vt:lpstr>
      <vt:lpstr>Πασχαλινές  εικόνες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Πασχαλινές  εικόνες</dc:title>
  <dc:creator>Alexis</dc:creator>
  <cp:lastModifiedBy>Alexis</cp:lastModifiedBy>
  <cp:revision>7</cp:revision>
  <dcterms:created xsi:type="dcterms:W3CDTF">2020-03-25T21:38:53Z</dcterms:created>
  <dcterms:modified xsi:type="dcterms:W3CDTF">2020-03-31T12:42:57Z</dcterms:modified>
</cp:coreProperties>
</file>