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 id="266" r:id="rId7"/>
    <p:sldId id="269" r:id="rId8"/>
    <p:sldId id="271" r:id="rId9"/>
    <p:sldId id="273" r:id="rId10"/>
    <p:sldId id="275" r:id="rId11"/>
    <p:sldId id="278" r:id="rId12"/>
    <p:sldId id="279" r:id="rId13"/>
    <p:sldId id="281" r:id="rId14"/>
    <p:sldId id="283" r:id="rId15"/>
    <p:sldId id="285"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F3873-D535-487D-897A-9ABA4446F993}"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1962672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F3873-D535-487D-897A-9ABA4446F993}"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3058108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F3873-D535-487D-897A-9ABA4446F993}"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2312037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F3873-D535-487D-897A-9ABA4446F993}"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2338920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F3873-D535-487D-897A-9ABA4446F993}"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4143353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F3873-D535-487D-897A-9ABA4446F993}"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985035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F3873-D535-487D-897A-9ABA4446F993}"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4198013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F3873-D535-487D-897A-9ABA4446F993}"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2740889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F3873-D535-487D-897A-9ABA4446F993}"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4186833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F3873-D535-487D-897A-9ABA4446F993}"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2352999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F3873-D535-487D-897A-9ABA4446F993}"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D0CD8-9613-476B-B567-95826588ADB5}" type="slidenum">
              <a:rPr lang="en-US" smtClean="0"/>
              <a:t>‹#›</a:t>
            </a:fld>
            <a:endParaRPr lang="en-US"/>
          </a:p>
        </p:txBody>
      </p:sp>
    </p:spTree>
    <p:extLst>
      <p:ext uri="{BB962C8B-B14F-4D97-AF65-F5344CB8AC3E}">
        <p14:creationId xmlns:p14="http://schemas.microsoft.com/office/powerpoint/2010/main" val="2524080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3873-D535-487D-897A-9ABA4446F993}" type="datetimeFigureOut">
              <a:rPr lang="en-US" smtClean="0"/>
              <a:t>4/10/2020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D0CD8-9613-476B-B567-95826588ADB5}" type="slidenum">
              <a:rPr lang="en-US" smtClean="0"/>
              <a:t>‹#›</a:t>
            </a:fld>
            <a:endParaRPr lang="en-US"/>
          </a:p>
        </p:txBody>
      </p:sp>
    </p:spTree>
    <p:extLst>
      <p:ext uri="{BB962C8B-B14F-4D97-AF65-F5344CB8AC3E}">
        <p14:creationId xmlns:p14="http://schemas.microsoft.com/office/powerpoint/2010/main" val="279080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109" r="2233"/>
          <a:stretch/>
        </p:blipFill>
        <p:spPr>
          <a:xfrm>
            <a:off x="3769956" y="1249251"/>
            <a:ext cx="4833130" cy="4146996"/>
          </a:xfrm>
          <a:prstGeom prst="rect">
            <a:avLst/>
          </a:prstGeom>
          <a:solidFill>
            <a:srgbClr val="000000">
              <a:shade val="95000"/>
            </a:srgbClr>
          </a:solidFill>
          <a:ln w="444500" cap="sq">
            <a:solidFill>
              <a:schemeClr val="accent2">
                <a:lumMod val="50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92268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708" r="-265" b="32583"/>
          <a:stretch/>
        </p:blipFill>
        <p:spPr>
          <a:xfrm>
            <a:off x="6614602" y="2207994"/>
            <a:ext cx="5273985" cy="3768298"/>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Ανάβαση </a:t>
            </a:r>
            <a:r>
              <a:rPr lang="el-GR" b="1" dirty="0" smtClean="0">
                <a:solidFill>
                  <a:schemeClr val="accent2">
                    <a:lumMod val="50000"/>
                  </a:schemeClr>
                </a:solidFill>
              </a:rPr>
              <a:t>στον Γολγοθά</a:t>
            </a:r>
            <a:endParaRPr lang="en-US" b="1" dirty="0">
              <a:solidFill>
                <a:schemeClr val="accent2">
                  <a:lumMod val="50000"/>
                </a:schemeClr>
              </a:solidFill>
            </a:endParaRPr>
          </a:p>
        </p:txBody>
      </p:sp>
      <p:sp>
        <p:nvSpPr>
          <p:cNvPr id="6" name="Content Placeholder 5"/>
          <p:cNvSpPr>
            <a:spLocks noGrp="1"/>
          </p:cNvSpPr>
          <p:nvPr>
            <p:ph idx="1"/>
          </p:nvPr>
        </p:nvSpPr>
        <p:spPr>
          <a:xfrm>
            <a:off x="838200" y="2611934"/>
            <a:ext cx="10515600" cy="4351338"/>
          </a:xfrm>
        </p:spPr>
        <p:txBody>
          <a:bodyPr/>
          <a:lstStyle/>
          <a:p>
            <a:pPr marL="0" indent="0">
              <a:buNone/>
            </a:pPr>
            <a:r>
              <a:rPr lang="el-GR" dirty="0" smtClean="0">
                <a:solidFill>
                  <a:schemeClr val="accent2">
                    <a:lumMod val="75000"/>
                  </a:schemeClr>
                </a:solidFill>
              </a:rPr>
              <a:t>Φορτωμένος τον ξύλινο σταυρό, </a:t>
            </a:r>
          </a:p>
          <a:p>
            <a:pPr marL="0" indent="0">
              <a:buNone/>
            </a:pPr>
            <a:r>
              <a:rPr lang="el-GR" dirty="0">
                <a:solidFill>
                  <a:schemeClr val="accent2">
                    <a:lumMod val="75000"/>
                  </a:schemeClr>
                </a:solidFill>
              </a:rPr>
              <a:t>ο</a:t>
            </a:r>
            <a:r>
              <a:rPr lang="el-GR" dirty="0" smtClean="0">
                <a:solidFill>
                  <a:schemeClr val="accent2">
                    <a:lumMod val="75000"/>
                  </a:schemeClr>
                </a:solidFill>
              </a:rPr>
              <a:t> Χριστός οδηγείται στον λόφο του</a:t>
            </a:r>
          </a:p>
          <a:p>
            <a:pPr marL="0" indent="0">
              <a:buNone/>
            </a:pPr>
            <a:r>
              <a:rPr lang="el-GR" dirty="0" smtClean="0">
                <a:solidFill>
                  <a:schemeClr val="accent2">
                    <a:lumMod val="75000"/>
                  </a:schemeClr>
                </a:solidFill>
              </a:rPr>
              <a:t>Γολγοθά.  Πολλές φορές δεν αντέχει</a:t>
            </a:r>
          </a:p>
          <a:p>
            <a:pPr marL="0" indent="0">
              <a:buNone/>
            </a:pPr>
            <a:r>
              <a:rPr lang="el-GR" dirty="0">
                <a:solidFill>
                  <a:schemeClr val="accent2">
                    <a:lumMod val="75000"/>
                  </a:schemeClr>
                </a:solidFill>
              </a:rPr>
              <a:t>τ</a:t>
            </a:r>
            <a:r>
              <a:rPr lang="el-GR" dirty="0" smtClean="0">
                <a:solidFill>
                  <a:schemeClr val="accent2">
                    <a:lumMod val="75000"/>
                  </a:schemeClr>
                </a:solidFill>
              </a:rPr>
              <a:t>ο βάρος του σταυρού και πέφτει.  </a:t>
            </a:r>
          </a:p>
          <a:p>
            <a:pPr marL="0" indent="0">
              <a:buNone/>
            </a:pPr>
            <a:r>
              <a:rPr lang="el-GR" dirty="0" smtClean="0">
                <a:solidFill>
                  <a:schemeClr val="accent2">
                    <a:lumMod val="75000"/>
                  </a:schemeClr>
                </a:solidFill>
              </a:rPr>
              <a:t>Ο </a:t>
            </a:r>
            <a:r>
              <a:rPr lang="el-GR" dirty="0" err="1" smtClean="0">
                <a:solidFill>
                  <a:schemeClr val="accent2">
                    <a:lumMod val="75000"/>
                  </a:schemeClr>
                </a:solidFill>
              </a:rPr>
              <a:t>Σίμωνας</a:t>
            </a:r>
            <a:r>
              <a:rPr lang="el-GR" dirty="0" smtClean="0">
                <a:solidFill>
                  <a:schemeClr val="accent2">
                    <a:lumMod val="75000"/>
                  </a:schemeClr>
                </a:solidFill>
              </a:rPr>
              <a:t>, που ήταν ανάμεσα στο </a:t>
            </a:r>
          </a:p>
          <a:p>
            <a:pPr marL="0" indent="0">
              <a:buNone/>
            </a:pPr>
            <a:r>
              <a:rPr lang="el-GR" dirty="0">
                <a:solidFill>
                  <a:schemeClr val="accent2">
                    <a:lumMod val="75000"/>
                  </a:schemeClr>
                </a:solidFill>
              </a:rPr>
              <a:t>π</a:t>
            </a:r>
            <a:r>
              <a:rPr lang="el-GR" dirty="0" smtClean="0">
                <a:solidFill>
                  <a:schemeClr val="accent2">
                    <a:lumMod val="75000"/>
                  </a:schemeClr>
                </a:solidFill>
              </a:rPr>
              <a:t>λήθος, βοήθησε τον Ιησού.</a:t>
            </a:r>
            <a:endParaRPr lang="en-US" dirty="0">
              <a:solidFill>
                <a:schemeClr val="accent2">
                  <a:lumMod val="75000"/>
                </a:schemeClr>
              </a:solidFill>
            </a:endParaRPr>
          </a:p>
        </p:txBody>
      </p:sp>
    </p:spTree>
    <p:extLst>
      <p:ext uri="{BB962C8B-B14F-4D97-AF65-F5344CB8AC3E}">
        <p14:creationId xmlns:p14="http://schemas.microsoft.com/office/powerpoint/2010/main" val="3605344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039" y="1089808"/>
            <a:ext cx="4155702" cy="5543107"/>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Σταύρωση</a:t>
            </a:r>
            <a:endParaRPr lang="en-US" b="1" dirty="0">
              <a:solidFill>
                <a:schemeClr val="accent2">
                  <a:lumMod val="50000"/>
                </a:schemeClr>
              </a:solidFill>
            </a:endParaRPr>
          </a:p>
        </p:txBody>
      </p:sp>
      <p:sp>
        <p:nvSpPr>
          <p:cNvPr id="6" name="Content Placeholder 5"/>
          <p:cNvSpPr>
            <a:spLocks noGrp="1"/>
          </p:cNvSpPr>
          <p:nvPr>
            <p:ph idx="1"/>
          </p:nvPr>
        </p:nvSpPr>
        <p:spPr>
          <a:xfrm>
            <a:off x="373487" y="1825625"/>
            <a:ext cx="13149330" cy="4807290"/>
          </a:xfrm>
        </p:spPr>
        <p:txBody>
          <a:bodyPr>
            <a:normAutofit fontScale="62500" lnSpcReduction="20000"/>
          </a:bodyPr>
          <a:lstStyle/>
          <a:p>
            <a:pPr marL="0" indent="0">
              <a:buNone/>
            </a:pPr>
            <a:r>
              <a:rPr lang="el-GR" dirty="0" smtClean="0">
                <a:solidFill>
                  <a:schemeClr val="accent2">
                    <a:lumMod val="75000"/>
                  </a:schemeClr>
                </a:solidFill>
              </a:rPr>
              <a:t>Εκεί στον Γολγοθά οι στρατιώτες σταύρωσαν τον</a:t>
            </a:r>
          </a:p>
          <a:p>
            <a:pPr marL="0" indent="0">
              <a:buNone/>
            </a:pPr>
            <a:r>
              <a:rPr lang="el-GR" dirty="0" smtClean="0">
                <a:solidFill>
                  <a:schemeClr val="accent2">
                    <a:lumMod val="75000"/>
                  </a:schemeClr>
                </a:solidFill>
              </a:rPr>
              <a:t>Ιησού, ανάμεσα σε δύο ληστές.  Ο  ένας από </a:t>
            </a:r>
          </a:p>
          <a:p>
            <a:pPr marL="0" indent="0">
              <a:buNone/>
            </a:pPr>
            <a:r>
              <a:rPr lang="el-GR" dirty="0">
                <a:solidFill>
                  <a:schemeClr val="accent2">
                    <a:lumMod val="75000"/>
                  </a:schemeClr>
                </a:solidFill>
              </a:rPr>
              <a:t>α</a:t>
            </a:r>
            <a:r>
              <a:rPr lang="el-GR" dirty="0" smtClean="0">
                <a:solidFill>
                  <a:schemeClr val="accent2">
                    <a:lumMod val="75000"/>
                  </a:schemeClr>
                </a:solidFill>
              </a:rPr>
              <a:t>υτούς είπε: «Εάν εσύ είσαι ο Μεσσίας, σώσε </a:t>
            </a:r>
          </a:p>
          <a:p>
            <a:pPr marL="0" indent="0">
              <a:buNone/>
            </a:pPr>
            <a:r>
              <a:rPr lang="el-GR" dirty="0">
                <a:solidFill>
                  <a:schemeClr val="accent2">
                    <a:lumMod val="75000"/>
                  </a:schemeClr>
                </a:solidFill>
              </a:rPr>
              <a:t>τ</a:t>
            </a:r>
            <a:r>
              <a:rPr lang="el-GR" dirty="0" smtClean="0">
                <a:solidFill>
                  <a:schemeClr val="accent2">
                    <a:lumMod val="75000"/>
                  </a:schemeClr>
                </a:solidFill>
              </a:rPr>
              <a:t>ον εαυτό σου κι εμάς».  Ο  δεύτερος ληστής είπε:</a:t>
            </a:r>
          </a:p>
          <a:p>
            <a:pPr marL="0" indent="0">
              <a:buNone/>
            </a:pPr>
            <a:r>
              <a:rPr lang="el-GR" dirty="0" smtClean="0">
                <a:solidFill>
                  <a:schemeClr val="accent2">
                    <a:lumMod val="75000"/>
                  </a:schemeClr>
                </a:solidFill>
              </a:rPr>
              <a:t>«Εμείς δίκαια τιμωρούμαστε </a:t>
            </a:r>
            <a:r>
              <a:rPr lang="el-GR" dirty="0" err="1" smtClean="0">
                <a:solidFill>
                  <a:schemeClr val="accent2">
                    <a:lumMod val="75000"/>
                  </a:schemeClr>
                </a:solidFill>
              </a:rPr>
              <a:t>γι΄αυτά</a:t>
            </a:r>
            <a:r>
              <a:rPr lang="el-GR" dirty="0" smtClean="0">
                <a:solidFill>
                  <a:schemeClr val="accent2">
                    <a:lumMod val="75000"/>
                  </a:schemeClr>
                </a:solidFill>
              </a:rPr>
              <a:t> που κάναμε,</a:t>
            </a:r>
          </a:p>
          <a:p>
            <a:pPr marL="0" indent="0">
              <a:buNone/>
            </a:pPr>
            <a:r>
              <a:rPr lang="el-GR" dirty="0">
                <a:solidFill>
                  <a:schemeClr val="accent2">
                    <a:lumMod val="75000"/>
                  </a:schemeClr>
                </a:solidFill>
              </a:rPr>
              <a:t>α</a:t>
            </a:r>
            <a:r>
              <a:rPr lang="el-GR" dirty="0" smtClean="0">
                <a:solidFill>
                  <a:schemeClr val="accent2">
                    <a:lumMod val="75000"/>
                  </a:schemeClr>
                </a:solidFill>
              </a:rPr>
              <a:t>υτός όμως δεν έκανε κανένα κακό».  Μετά κοίταξε</a:t>
            </a:r>
          </a:p>
          <a:p>
            <a:pPr marL="0" indent="0">
              <a:buNone/>
            </a:pPr>
            <a:r>
              <a:rPr lang="el-GR" dirty="0">
                <a:solidFill>
                  <a:schemeClr val="accent2">
                    <a:lumMod val="75000"/>
                  </a:schemeClr>
                </a:solidFill>
              </a:rPr>
              <a:t>τ</a:t>
            </a:r>
            <a:r>
              <a:rPr lang="el-GR" dirty="0" smtClean="0">
                <a:solidFill>
                  <a:schemeClr val="accent2">
                    <a:lumMod val="75000"/>
                  </a:schemeClr>
                </a:solidFill>
              </a:rPr>
              <a:t>ον Ιησού και του είπε: «Κύριε, θυμήσου με </a:t>
            </a:r>
          </a:p>
          <a:p>
            <a:pPr marL="0" indent="0">
              <a:buNone/>
            </a:pPr>
            <a:r>
              <a:rPr lang="el-GR" dirty="0">
                <a:solidFill>
                  <a:schemeClr val="accent2">
                    <a:lumMod val="75000"/>
                  </a:schemeClr>
                </a:solidFill>
              </a:rPr>
              <a:t>σ</a:t>
            </a:r>
            <a:r>
              <a:rPr lang="el-GR" dirty="0" smtClean="0">
                <a:solidFill>
                  <a:schemeClr val="accent2">
                    <a:lumMod val="75000"/>
                  </a:schemeClr>
                </a:solidFill>
              </a:rPr>
              <a:t>τη Βασιλεία σου».  </a:t>
            </a:r>
            <a:endParaRPr lang="el-GR" dirty="0">
              <a:solidFill>
                <a:schemeClr val="accent2">
                  <a:lumMod val="75000"/>
                </a:schemeClr>
              </a:solidFill>
            </a:endParaRPr>
          </a:p>
          <a:p>
            <a:pPr marL="0" indent="0">
              <a:buNone/>
            </a:pPr>
            <a:r>
              <a:rPr lang="el-GR" dirty="0" smtClean="0">
                <a:solidFill>
                  <a:schemeClr val="accent2">
                    <a:lumMod val="75000"/>
                  </a:schemeClr>
                </a:solidFill>
              </a:rPr>
              <a:t>Από το μεσημέρι ως τις τρεις το απόγευμα έπεσε </a:t>
            </a:r>
          </a:p>
          <a:p>
            <a:pPr marL="0" indent="0">
              <a:buNone/>
            </a:pPr>
            <a:r>
              <a:rPr lang="el-GR" dirty="0">
                <a:solidFill>
                  <a:schemeClr val="accent2">
                    <a:lumMod val="75000"/>
                  </a:schemeClr>
                </a:solidFill>
              </a:rPr>
              <a:t>β</a:t>
            </a:r>
            <a:r>
              <a:rPr lang="el-GR" dirty="0" smtClean="0">
                <a:solidFill>
                  <a:schemeClr val="accent2">
                    <a:lumMod val="75000"/>
                  </a:schemeClr>
                </a:solidFill>
              </a:rPr>
              <a:t>αθύ σκοτάδι σε όλη τη γη.  Ο Χριστός είπε ότι </a:t>
            </a:r>
          </a:p>
          <a:p>
            <a:pPr marL="0" indent="0">
              <a:buNone/>
            </a:pPr>
            <a:r>
              <a:rPr lang="el-GR" dirty="0">
                <a:solidFill>
                  <a:schemeClr val="accent2">
                    <a:lumMod val="75000"/>
                  </a:schemeClr>
                </a:solidFill>
              </a:rPr>
              <a:t>δ</a:t>
            </a:r>
            <a:r>
              <a:rPr lang="el-GR" dirty="0" smtClean="0">
                <a:solidFill>
                  <a:schemeClr val="accent2">
                    <a:lumMod val="75000"/>
                  </a:schemeClr>
                </a:solidFill>
              </a:rPr>
              <a:t>ιψούσε αλλά οι στρατιώτες βούτηξαν ένα σφουγγάρι</a:t>
            </a:r>
          </a:p>
          <a:p>
            <a:pPr marL="0" indent="0">
              <a:buNone/>
            </a:pPr>
            <a:r>
              <a:rPr lang="el-GR" dirty="0">
                <a:solidFill>
                  <a:schemeClr val="accent2">
                    <a:lumMod val="75000"/>
                  </a:schemeClr>
                </a:solidFill>
              </a:rPr>
              <a:t>σ</a:t>
            </a:r>
            <a:r>
              <a:rPr lang="el-GR" dirty="0" smtClean="0">
                <a:solidFill>
                  <a:schemeClr val="accent2">
                    <a:lumMod val="75000"/>
                  </a:schemeClr>
                </a:solidFill>
              </a:rPr>
              <a:t>το ξίδι και το έφεραν στο στόμα Του.  Όταν το γεύτηκε είπε :</a:t>
            </a:r>
          </a:p>
          <a:p>
            <a:pPr marL="0" indent="0">
              <a:buNone/>
            </a:pPr>
            <a:r>
              <a:rPr lang="el-GR" dirty="0" smtClean="0">
                <a:solidFill>
                  <a:schemeClr val="accent2">
                    <a:lumMod val="75000"/>
                  </a:schemeClr>
                </a:solidFill>
              </a:rPr>
              <a:t>«</a:t>
            </a:r>
            <a:r>
              <a:rPr lang="el-GR" dirty="0" err="1" smtClean="0">
                <a:solidFill>
                  <a:schemeClr val="accent2">
                    <a:lumMod val="75000"/>
                  </a:schemeClr>
                </a:solidFill>
              </a:rPr>
              <a:t>Τετέλεσται</a:t>
            </a:r>
            <a:r>
              <a:rPr lang="el-GR" dirty="0" smtClean="0">
                <a:solidFill>
                  <a:schemeClr val="accent2">
                    <a:lumMod val="75000"/>
                  </a:schemeClr>
                </a:solidFill>
              </a:rPr>
              <a:t>».  Τότε η γη σείστηκε.  Οι στρατιώτες που φύλαγαν τον </a:t>
            </a:r>
          </a:p>
          <a:p>
            <a:pPr marL="0" indent="0">
              <a:buNone/>
            </a:pPr>
            <a:r>
              <a:rPr lang="el-GR" dirty="0" smtClean="0">
                <a:solidFill>
                  <a:schemeClr val="accent2">
                    <a:lumMod val="75000"/>
                  </a:schemeClr>
                </a:solidFill>
              </a:rPr>
              <a:t>Ιησού, όταν ένιωσαν τον σεισμό είπαν: «</a:t>
            </a:r>
            <a:r>
              <a:rPr lang="el-GR" dirty="0" err="1" smtClean="0">
                <a:solidFill>
                  <a:schemeClr val="accent2">
                    <a:lumMod val="75000"/>
                  </a:schemeClr>
                </a:solidFill>
              </a:rPr>
              <a:t>Στ</a:t>
            </a:r>
            <a:r>
              <a:rPr lang="el-GR" dirty="0" smtClean="0">
                <a:solidFill>
                  <a:schemeClr val="accent2">
                    <a:lumMod val="75000"/>
                  </a:schemeClr>
                </a:solidFill>
              </a:rPr>
              <a:t>΄ αλήθεια αυτός ήταν ο </a:t>
            </a:r>
          </a:p>
          <a:p>
            <a:pPr marL="0" indent="0">
              <a:buNone/>
            </a:pPr>
            <a:r>
              <a:rPr lang="el-GR" dirty="0" smtClean="0">
                <a:solidFill>
                  <a:schemeClr val="accent2">
                    <a:lumMod val="75000"/>
                  </a:schemeClr>
                </a:solidFill>
              </a:rPr>
              <a:t>Υιός  του  Θεού».</a:t>
            </a:r>
          </a:p>
        </p:txBody>
      </p:sp>
    </p:spTree>
    <p:extLst>
      <p:ext uri="{BB962C8B-B14F-4D97-AF65-F5344CB8AC3E}">
        <p14:creationId xmlns:p14="http://schemas.microsoft.com/office/powerpoint/2010/main" val="1183750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731" y="118718"/>
            <a:ext cx="4957561" cy="6612672"/>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607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393" y="1517032"/>
            <a:ext cx="3896983" cy="5198013"/>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Αποκαθήλωση</a:t>
            </a:r>
            <a:endParaRPr lang="en-US" b="1" dirty="0">
              <a:solidFill>
                <a:schemeClr val="accent2">
                  <a:lumMod val="50000"/>
                </a:schemeClr>
              </a:solidFill>
            </a:endParaRPr>
          </a:p>
        </p:txBody>
      </p:sp>
      <p:sp>
        <p:nvSpPr>
          <p:cNvPr id="6" name="Content Placeholder 5"/>
          <p:cNvSpPr>
            <a:spLocks noGrp="1"/>
          </p:cNvSpPr>
          <p:nvPr>
            <p:ph idx="1"/>
          </p:nvPr>
        </p:nvSpPr>
        <p:spPr>
          <a:xfrm>
            <a:off x="606381" y="2363707"/>
            <a:ext cx="10515600" cy="4351338"/>
          </a:xfrm>
        </p:spPr>
        <p:txBody>
          <a:bodyPr/>
          <a:lstStyle/>
          <a:p>
            <a:pPr marL="0" indent="0">
              <a:buNone/>
            </a:pPr>
            <a:r>
              <a:rPr lang="el-GR" dirty="0" smtClean="0">
                <a:solidFill>
                  <a:schemeClr val="accent2">
                    <a:lumMod val="75000"/>
                  </a:schemeClr>
                </a:solidFill>
              </a:rPr>
              <a:t>Πλησίασε το βράδυ και οι Ιουδαίοι </a:t>
            </a:r>
          </a:p>
          <a:p>
            <a:pPr marL="0" indent="0">
              <a:buNone/>
            </a:pPr>
            <a:r>
              <a:rPr lang="el-GR" dirty="0">
                <a:solidFill>
                  <a:schemeClr val="accent2">
                    <a:lumMod val="75000"/>
                  </a:schemeClr>
                </a:solidFill>
              </a:rPr>
              <a:t>ζ</a:t>
            </a:r>
            <a:r>
              <a:rPr lang="el-GR" dirty="0" smtClean="0">
                <a:solidFill>
                  <a:schemeClr val="accent2">
                    <a:lumMod val="75000"/>
                  </a:schemeClr>
                </a:solidFill>
              </a:rPr>
              <a:t>ήτησαν από τον Πιλάτο να απομακρύνει τους</a:t>
            </a:r>
          </a:p>
          <a:p>
            <a:pPr marL="0" indent="0">
              <a:buNone/>
            </a:pPr>
            <a:r>
              <a:rPr lang="el-GR" dirty="0">
                <a:solidFill>
                  <a:schemeClr val="accent2">
                    <a:lumMod val="75000"/>
                  </a:schemeClr>
                </a:solidFill>
              </a:rPr>
              <a:t>σ</a:t>
            </a:r>
            <a:r>
              <a:rPr lang="el-GR" dirty="0" smtClean="0">
                <a:solidFill>
                  <a:schemeClr val="accent2">
                    <a:lumMod val="75000"/>
                  </a:schemeClr>
                </a:solidFill>
              </a:rPr>
              <a:t>ταυρωμένους από τον λόφο.  Δύο κρυφοί</a:t>
            </a:r>
          </a:p>
          <a:p>
            <a:pPr marL="0" indent="0">
              <a:buNone/>
            </a:pPr>
            <a:r>
              <a:rPr lang="el-GR" dirty="0">
                <a:solidFill>
                  <a:schemeClr val="accent2">
                    <a:lumMod val="75000"/>
                  </a:schemeClr>
                </a:solidFill>
              </a:rPr>
              <a:t>μ</a:t>
            </a:r>
            <a:r>
              <a:rPr lang="el-GR" dirty="0" smtClean="0">
                <a:solidFill>
                  <a:schemeClr val="accent2">
                    <a:lumMod val="75000"/>
                  </a:schemeClr>
                </a:solidFill>
              </a:rPr>
              <a:t>αθητές του Χριστού ζήτησαν το σώμα Του</a:t>
            </a:r>
          </a:p>
          <a:p>
            <a:pPr marL="0" indent="0">
              <a:buNone/>
            </a:pPr>
            <a:r>
              <a:rPr lang="el-GR" dirty="0">
                <a:solidFill>
                  <a:schemeClr val="accent2">
                    <a:lumMod val="75000"/>
                  </a:schemeClr>
                </a:solidFill>
              </a:rPr>
              <a:t>κ</a:t>
            </a:r>
            <a:r>
              <a:rPr lang="el-GR" dirty="0" smtClean="0">
                <a:solidFill>
                  <a:schemeClr val="accent2">
                    <a:lumMod val="75000"/>
                  </a:schemeClr>
                </a:solidFill>
              </a:rPr>
              <a:t>αι μαζί το κατέβασαν από τον σταυρό.</a:t>
            </a:r>
          </a:p>
          <a:p>
            <a:pPr marL="0" indent="0">
              <a:buNone/>
            </a:pPr>
            <a:r>
              <a:rPr lang="el-GR" dirty="0" smtClean="0">
                <a:solidFill>
                  <a:schemeClr val="accent2">
                    <a:lumMod val="75000"/>
                  </a:schemeClr>
                </a:solidFill>
              </a:rPr>
              <a:t>Το τύλιξαν με καθαρό σεντόνι και το άλειψαν με </a:t>
            </a:r>
          </a:p>
          <a:p>
            <a:pPr marL="0" indent="0">
              <a:buNone/>
            </a:pPr>
            <a:r>
              <a:rPr lang="el-GR" dirty="0">
                <a:solidFill>
                  <a:schemeClr val="accent2">
                    <a:lumMod val="75000"/>
                  </a:schemeClr>
                </a:solidFill>
              </a:rPr>
              <a:t>α</a:t>
            </a:r>
            <a:r>
              <a:rPr lang="el-GR" dirty="0" smtClean="0">
                <a:solidFill>
                  <a:schemeClr val="accent2">
                    <a:lumMod val="75000"/>
                  </a:schemeClr>
                </a:solidFill>
              </a:rPr>
              <a:t>ρώματα.</a:t>
            </a:r>
            <a:endParaRPr lang="en-US" dirty="0">
              <a:solidFill>
                <a:schemeClr val="accent2">
                  <a:lumMod val="75000"/>
                </a:schemeClr>
              </a:solidFill>
            </a:endParaRPr>
          </a:p>
        </p:txBody>
      </p:sp>
    </p:spTree>
    <p:extLst>
      <p:ext uri="{BB962C8B-B14F-4D97-AF65-F5344CB8AC3E}">
        <p14:creationId xmlns:p14="http://schemas.microsoft.com/office/powerpoint/2010/main" val="3338779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 t="12770" r="-15" b="30516"/>
          <a:stretch/>
        </p:blipFill>
        <p:spPr>
          <a:xfrm>
            <a:off x="6922308" y="2844337"/>
            <a:ext cx="5064945" cy="3830969"/>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75000"/>
                  </a:schemeClr>
                </a:solidFill>
              </a:rPr>
              <a:t>Επιτάφιος </a:t>
            </a:r>
            <a:r>
              <a:rPr lang="el-GR" b="1" dirty="0" smtClean="0">
                <a:solidFill>
                  <a:schemeClr val="accent2">
                    <a:lumMod val="75000"/>
                  </a:schemeClr>
                </a:solidFill>
              </a:rPr>
              <a:t>Θρήνος</a:t>
            </a:r>
            <a:endParaRPr lang="en-US" b="1" dirty="0">
              <a:solidFill>
                <a:schemeClr val="accent2">
                  <a:lumMod val="75000"/>
                </a:schemeClr>
              </a:solidFill>
            </a:endParaRPr>
          </a:p>
        </p:txBody>
      </p:sp>
      <p:sp>
        <p:nvSpPr>
          <p:cNvPr id="6" name="Content Placeholder 5"/>
          <p:cNvSpPr>
            <a:spLocks noGrp="1"/>
          </p:cNvSpPr>
          <p:nvPr>
            <p:ph idx="1"/>
          </p:nvPr>
        </p:nvSpPr>
        <p:spPr>
          <a:xfrm>
            <a:off x="310166" y="2224870"/>
            <a:ext cx="10515600" cy="4351338"/>
          </a:xfrm>
        </p:spPr>
        <p:txBody>
          <a:bodyPr/>
          <a:lstStyle/>
          <a:p>
            <a:pPr marL="0" indent="0">
              <a:buNone/>
            </a:pPr>
            <a:r>
              <a:rPr lang="el-GR" dirty="0" smtClean="0">
                <a:solidFill>
                  <a:schemeClr val="accent2">
                    <a:lumMod val="50000"/>
                  </a:schemeClr>
                </a:solidFill>
              </a:rPr>
              <a:t>Τοποθέτησαν το σώμα του Χριστού σε</a:t>
            </a:r>
          </a:p>
          <a:p>
            <a:pPr marL="0" indent="0">
              <a:buNone/>
            </a:pPr>
            <a:r>
              <a:rPr lang="el-GR" dirty="0">
                <a:solidFill>
                  <a:schemeClr val="accent2">
                    <a:lumMod val="50000"/>
                  </a:schemeClr>
                </a:solidFill>
              </a:rPr>
              <a:t>έ</a:t>
            </a:r>
            <a:r>
              <a:rPr lang="el-GR" dirty="0" smtClean="0">
                <a:solidFill>
                  <a:schemeClr val="accent2">
                    <a:lumMod val="50000"/>
                  </a:schemeClr>
                </a:solidFill>
              </a:rPr>
              <a:t>ναν τάφο και τον έκλεισαν με έναν</a:t>
            </a:r>
          </a:p>
          <a:p>
            <a:pPr marL="0" indent="0">
              <a:buNone/>
            </a:pPr>
            <a:r>
              <a:rPr lang="el-GR" dirty="0">
                <a:solidFill>
                  <a:schemeClr val="accent2">
                    <a:lumMod val="50000"/>
                  </a:schemeClr>
                </a:solidFill>
              </a:rPr>
              <a:t>μ</a:t>
            </a:r>
            <a:r>
              <a:rPr lang="el-GR" dirty="0" smtClean="0">
                <a:solidFill>
                  <a:schemeClr val="accent2">
                    <a:lumMod val="50000"/>
                  </a:schemeClr>
                </a:solidFill>
              </a:rPr>
              <a:t>εγάλο λίθο.  Όμως οι αρχιερείς είχαν</a:t>
            </a:r>
          </a:p>
          <a:p>
            <a:pPr marL="0" indent="0">
              <a:buNone/>
            </a:pPr>
            <a:r>
              <a:rPr lang="el-GR" dirty="0">
                <a:solidFill>
                  <a:schemeClr val="accent2">
                    <a:lumMod val="50000"/>
                  </a:schemeClr>
                </a:solidFill>
              </a:rPr>
              <a:t>τ</a:t>
            </a:r>
            <a:r>
              <a:rPr lang="el-GR" dirty="0" smtClean="0">
                <a:solidFill>
                  <a:schemeClr val="accent2">
                    <a:lumMod val="50000"/>
                  </a:schemeClr>
                </a:solidFill>
              </a:rPr>
              <a:t>ον φόβο μήπως οι μαθητές του Ιησού </a:t>
            </a:r>
          </a:p>
          <a:p>
            <a:pPr marL="0" indent="0">
              <a:buNone/>
            </a:pPr>
            <a:r>
              <a:rPr lang="el-GR" dirty="0">
                <a:solidFill>
                  <a:schemeClr val="accent2">
                    <a:lumMod val="50000"/>
                  </a:schemeClr>
                </a:solidFill>
              </a:rPr>
              <a:t>έ</a:t>
            </a:r>
            <a:r>
              <a:rPr lang="el-GR" dirty="0" smtClean="0">
                <a:solidFill>
                  <a:schemeClr val="accent2">
                    <a:lumMod val="50000"/>
                  </a:schemeClr>
                </a:solidFill>
              </a:rPr>
              <a:t>κλεβαν το σώμα του δασκάλου τους και </a:t>
            </a:r>
          </a:p>
          <a:p>
            <a:pPr marL="0" indent="0">
              <a:buNone/>
            </a:pPr>
            <a:r>
              <a:rPr lang="el-GR" dirty="0">
                <a:solidFill>
                  <a:schemeClr val="accent2">
                    <a:lumMod val="50000"/>
                  </a:schemeClr>
                </a:solidFill>
              </a:rPr>
              <a:t>ύ</a:t>
            </a:r>
            <a:r>
              <a:rPr lang="el-GR" dirty="0" smtClean="0">
                <a:solidFill>
                  <a:schemeClr val="accent2">
                    <a:lumMod val="50000"/>
                  </a:schemeClr>
                </a:solidFill>
              </a:rPr>
              <a:t>στερα διέδιδαν πως αυτός αναστήθηκε.</a:t>
            </a:r>
          </a:p>
          <a:p>
            <a:pPr marL="0" indent="0">
              <a:buNone/>
            </a:pPr>
            <a:r>
              <a:rPr lang="el-GR" dirty="0" smtClean="0">
                <a:solidFill>
                  <a:schemeClr val="accent2">
                    <a:lumMod val="50000"/>
                  </a:schemeClr>
                </a:solidFill>
              </a:rPr>
              <a:t>Ζήτησαν λοιπόν από τον Πιλάτο να στείλει</a:t>
            </a:r>
          </a:p>
          <a:p>
            <a:pPr marL="0" indent="0">
              <a:buNone/>
            </a:pPr>
            <a:r>
              <a:rPr lang="el-GR" dirty="0">
                <a:solidFill>
                  <a:schemeClr val="accent2">
                    <a:lumMod val="50000"/>
                  </a:schemeClr>
                </a:solidFill>
              </a:rPr>
              <a:t>σ</a:t>
            </a:r>
            <a:r>
              <a:rPr lang="el-GR" dirty="0" smtClean="0">
                <a:solidFill>
                  <a:schemeClr val="accent2">
                    <a:lumMod val="50000"/>
                  </a:schemeClr>
                </a:solidFill>
              </a:rPr>
              <a:t>τρατιώτες, για να φυλάνε τον τάφο.</a:t>
            </a:r>
            <a:endParaRPr lang="en-US" dirty="0">
              <a:solidFill>
                <a:schemeClr val="accent2">
                  <a:lumMod val="50000"/>
                </a:schemeClr>
              </a:solidFill>
            </a:endParaRPr>
          </a:p>
        </p:txBody>
      </p:sp>
    </p:spTree>
    <p:extLst>
      <p:ext uri="{BB962C8B-B14F-4D97-AF65-F5344CB8AC3E}">
        <p14:creationId xmlns:p14="http://schemas.microsoft.com/office/powerpoint/2010/main" val="601781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77" y="611961"/>
            <a:ext cx="4339930" cy="5788840"/>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75000"/>
                  </a:schemeClr>
                </a:solidFill>
              </a:rPr>
              <a:t>Ανάσταση</a:t>
            </a:r>
            <a:endParaRPr lang="en-US" b="1" dirty="0">
              <a:solidFill>
                <a:schemeClr val="accent2">
                  <a:lumMod val="75000"/>
                </a:schemeClr>
              </a:solidFill>
            </a:endParaRPr>
          </a:p>
        </p:txBody>
      </p:sp>
      <p:sp>
        <p:nvSpPr>
          <p:cNvPr id="6" name="Content Placeholder 5"/>
          <p:cNvSpPr>
            <a:spLocks noGrp="1"/>
          </p:cNvSpPr>
          <p:nvPr>
            <p:ph idx="1"/>
          </p:nvPr>
        </p:nvSpPr>
        <p:spPr>
          <a:xfrm>
            <a:off x="335924" y="1812746"/>
            <a:ext cx="10515600" cy="4351338"/>
          </a:xfrm>
        </p:spPr>
        <p:txBody>
          <a:bodyPr>
            <a:normAutofit fontScale="85000" lnSpcReduction="20000"/>
          </a:bodyPr>
          <a:lstStyle/>
          <a:p>
            <a:pPr marL="0" indent="0">
              <a:buNone/>
            </a:pPr>
            <a:r>
              <a:rPr lang="el-GR" dirty="0" smtClean="0">
                <a:solidFill>
                  <a:schemeClr val="accent2">
                    <a:lumMod val="50000"/>
                  </a:schemeClr>
                </a:solidFill>
              </a:rPr>
              <a:t>Τρεις μέρες είχαν περάσει από την ταφή του</a:t>
            </a:r>
          </a:p>
          <a:p>
            <a:pPr marL="0" indent="0">
              <a:buNone/>
            </a:pPr>
            <a:r>
              <a:rPr lang="el-GR" dirty="0" smtClean="0">
                <a:solidFill>
                  <a:schemeClr val="accent2">
                    <a:lumMod val="50000"/>
                  </a:schemeClr>
                </a:solidFill>
              </a:rPr>
              <a:t>Ιησού.  Κι όταν πήγαν στο μνήμα για να </a:t>
            </a:r>
          </a:p>
          <a:p>
            <a:pPr marL="0" indent="0">
              <a:buNone/>
            </a:pPr>
            <a:r>
              <a:rPr lang="el-GR" dirty="0">
                <a:solidFill>
                  <a:schemeClr val="accent2">
                    <a:lumMod val="50000"/>
                  </a:schemeClr>
                </a:solidFill>
              </a:rPr>
              <a:t>α</a:t>
            </a:r>
            <a:r>
              <a:rPr lang="el-GR" dirty="0" smtClean="0">
                <a:solidFill>
                  <a:schemeClr val="accent2">
                    <a:lumMod val="50000"/>
                  </a:schemeClr>
                </a:solidFill>
              </a:rPr>
              <a:t>λείψουν το σώμα του νεκρού με μύρα, όπως</a:t>
            </a:r>
          </a:p>
          <a:p>
            <a:pPr marL="0" indent="0">
              <a:buNone/>
            </a:pPr>
            <a:r>
              <a:rPr lang="el-GR" dirty="0">
                <a:solidFill>
                  <a:schemeClr val="accent2">
                    <a:lumMod val="50000"/>
                  </a:schemeClr>
                </a:solidFill>
              </a:rPr>
              <a:t>ή</a:t>
            </a:r>
            <a:r>
              <a:rPr lang="el-GR" dirty="0" smtClean="0">
                <a:solidFill>
                  <a:schemeClr val="accent2">
                    <a:lumMod val="50000"/>
                  </a:schemeClr>
                </a:solidFill>
              </a:rPr>
              <a:t>ταν το έθιμο, βρήκαν τον τάφο ανοικτό</a:t>
            </a:r>
          </a:p>
          <a:p>
            <a:pPr marL="0" indent="0">
              <a:buNone/>
            </a:pPr>
            <a:r>
              <a:rPr lang="el-GR" dirty="0">
                <a:solidFill>
                  <a:schemeClr val="accent2">
                    <a:lumMod val="50000"/>
                  </a:schemeClr>
                </a:solidFill>
              </a:rPr>
              <a:t>κ</a:t>
            </a:r>
            <a:r>
              <a:rPr lang="el-GR" dirty="0" smtClean="0">
                <a:solidFill>
                  <a:schemeClr val="accent2">
                    <a:lumMod val="50000"/>
                  </a:schemeClr>
                </a:solidFill>
              </a:rPr>
              <a:t>αι το σώμα του αγαπημένου τους δασκάλου</a:t>
            </a:r>
          </a:p>
          <a:p>
            <a:pPr marL="0" indent="0">
              <a:buNone/>
            </a:pPr>
            <a:r>
              <a:rPr lang="el-GR" dirty="0">
                <a:solidFill>
                  <a:schemeClr val="accent2">
                    <a:lumMod val="50000"/>
                  </a:schemeClr>
                </a:solidFill>
              </a:rPr>
              <a:t>έ</a:t>
            </a:r>
            <a:r>
              <a:rPr lang="el-GR" dirty="0" smtClean="0">
                <a:solidFill>
                  <a:schemeClr val="accent2">
                    <a:lumMod val="50000"/>
                  </a:schemeClr>
                </a:solidFill>
              </a:rPr>
              <a:t>λειπε.  Τότε ένας άγγελος εμφανίστηκε και </a:t>
            </a:r>
          </a:p>
          <a:p>
            <a:pPr marL="0" indent="0">
              <a:buNone/>
            </a:pPr>
            <a:r>
              <a:rPr lang="el-GR" dirty="0">
                <a:solidFill>
                  <a:schemeClr val="accent2">
                    <a:lumMod val="50000"/>
                  </a:schemeClr>
                </a:solidFill>
              </a:rPr>
              <a:t>τ</a:t>
            </a:r>
            <a:r>
              <a:rPr lang="el-GR" dirty="0" smtClean="0">
                <a:solidFill>
                  <a:schemeClr val="accent2">
                    <a:lumMod val="50000"/>
                  </a:schemeClr>
                </a:solidFill>
              </a:rPr>
              <a:t>ους είπε:</a:t>
            </a:r>
          </a:p>
          <a:p>
            <a:pPr marL="0" indent="0">
              <a:buNone/>
            </a:pPr>
            <a:r>
              <a:rPr lang="el-GR" dirty="0" smtClean="0">
                <a:solidFill>
                  <a:schemeClr val="accent2">
                    <a:lumMod val="50000"/>
                  </a:schemeClr>
                </a:solidFill>
              </a:rPr>
              <a:t>-Μη φοβάστε! Ο Κύριος αναστήθηκε όπως</a:t>
            </a:r>
          </a:p>
          <a:p>
            <a:pPr marL="0" indent="0">
              <a:buNone/>
            </a:pPr>
            <a:r>
              <a:rPr lang="el-GR" dirty="0">
                <a:solidFill>
                  <a:schemeClr val="accent2">
                    <a:lumMod val="50000"/>
                  </a:schemeClr>
                </a:solidFill>
              </a:rPr>
              <a:t>σ</a:t>
            </a:r>
            <a:r>
              <a:rPr lang="el-GR" dirty="0" smtClean="0">
                <a:solidFill>
                  <a:schemeClr val="accent2">
                    <a:lumMod val="50000"/>
                  </a:schemeClr>
                </a:solidFill>
              </a:rPr>
              <a:t>ας το είχε πει.  Πηγαίνετε γρήγορα να αναγγείλετε</a:t>
            </a:r>
          </a:p>
          <a:p>
            <a:pPr marL="0" indent="0">
              <a:buNone/>
            </a:pPr>
            <a:r>
              <a:rPr lang="el-GR" dirty="0">
                <a:solidFill>
                  <a:schemeClr val="accent2">
                    <a:lumMod val="50000"/>
                  </a:schemeClr>
                </a:solidFill>
              </a:rPr>
              <a:t>τ</a:t>
            </a:r>
            <a:r>
              <a:rPr lang="el-GR" dirty="0" smtClean="0">
                <a:solidFill>
                  <a:schemeClr val="accent2">
                    <a:lumMod val="50000"/>
                  </a:schemeClr>
                </a:solidFill>
              </a:rPr>
              <a:t>ην Ανάστασή του στους μαθητές του.  Πείτε τους</a:t>
            </a:r>
          </a:p>
          <a:p>
            <a:pPr marL="0" indent="0">
              <a:buNone/>
            </a:pPr>
            <a:r>
              <a:rPr lang="el-GR" dirty="0">
                <a:solidFill>
                  <a:schemeClr val="accent2">
                    <a:lumMod val="50000"/>
                  </a:schemeClr>
                </a:solidFill>
              </a:rPr>
              <a:t>ν</a:t>
            </a:r>
            <a:r>
              <a:rPr lang="el-GR" dirty="0" smtClean="0">
                <a:solidFill>
                  <a:schemeClr val="accent2">
                    <a:lumMod val="50000"/>
                  </a:schemeClr>
                </a:solidFill>
              </a:rPr>
              <a:t>α πάνε στην Γαλιλαία για να τον συναντήσουν.</a:t>
            </a:r>
          </a:p>
          <a:p>
            <a:pPr marL="0" indent="0">
              <a:buNone/>
            </a:pPr>
            <a:endParaRPr lang="en-US" dirty="0"/>
          </a:p>
        </p:txBody>
      </p:sp>
    </p:spTree>
    <p:extLst>
      <p:ext uri="{BB962C8B-B14F-4D97-AF65-F5344CB8AC3E}">
        <p14:creationId xmlns:p14="http://schemas.microsoft.com/office/powerpoint/2010/main" val="375600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078" y="930168"/>
            <a:ext cx="4178609" cy="5573662"/>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4" name="Title 3"/>
          <p:cNvSpPr>
            <a:spLocks noGrp="1"/>
          </p:cNvSpPr>
          <p:nvPr>
            <p:ph type="title"/>
          </p:nvPr>
        </p:nvSpPr>
        <p:spPr/>
        <p:txBody>
          <a:bodyPr/>
          <a:lstStyle/>
          <a:p>
            <a:r>
              <a:rPr lang="el-GR" b="1" smtClean="0">
                <a:solidFill>
                  <a:schemeClr val="accent2">
                    <a:lumMod val="50000"/>
                  </a:schemeClr>
                </a:solidFill>
              </a:rPr>
              <a:t>Ανάσταση</a:t>
            </a:r>
            <a:endParaRPr lang="en-US" b="1" dirty="0">
              <a:solidFill>
                <a:schemeClr val="accent2">
                  <a:lumMod val="50000"/>
                </a:schemeClr>
              </a:solidFill>
            </a:endParaRPr>
          </a:p>
        </p:txBody>
      </p:sp>
      <p:sp>
        <p:nvSpPr>
          <p:cNvPr id="5" name="Content Placeholder 4"/>
          <p:cNvSpPr>
            <a:spLocks noGrp="1"/>
          </p:cNvSpPr>
          <p:nvPr>
            <p:ph idx="1"/>
          </p:nvPr>
        </p:nvSpPr>
        <p:spPr>
          <a:xfrm>
            <a:off x="490470" y="2255731"/>
            <a:ext cx="10515600" cy="4351338"/>
          </a:xfrm>
        </p:spPr>
        <p:txBody>
          <a:bodyPr/>
          <a:lstStyle/>
          <a:p>
            <a:pPr marL="0" indent="0">
              <a:buNone/>
            </a:pPr>
            <a:r>
              <a:rPr lang="el-GR" dirty="0" smtClean="0">
                <a:solidFill>
                  <a:schemeClr val="accent2">
                    <a:lumMod val="75000"/>
                  </a:schemeClr>
                </a:solidFill>
              </a:rPr>
              <a:t>Η  Ανάσταση του Χριστού είναι η πιο </a:t>
            </a:r>
          </a:p>
          <a:p>
            <a:pPr marL="0" indent="0">
              <a:buNone/>
            </a:pPr>
            <a:r>
              <a:rPr lang="el-GR" dirty="0">
                <a:solidFill>
                  <a:schemeClr val="accent2">
                    <a:lumMod val="75000"/>
                  </a:schemeClr>
                </a:solidFill>
              </a:rPr>
              <a:t>σ</a:t>
            </a:r>
            <a:r>
              <a:rPr lang="el-GR" dirty="0" smtClean="0">
                <a:solidFill>
                  <a:schemeClr val="accent2">
                    <a:lumMod val="75000"/>
                  </a:schemeClr>
                </a:solidFill>
              </a:rPr>
              <a:t>ημαντική γιορτή της Εκκλησίας μας.  Ο</a:t>
            </a:r>
          </a:p>
          <a:p>
            <a:pPr marL="0" indent="0">
              <a:buNone/>
            </a:pPr>
            <a:r>
              <a:rPr lang="el-GR" dirty="0">
                <a:solidFill>
                  <a:schemeClr val="accent2">
                    <a:lumMod val="75000"/>
                  </a:schemeClr>
                </a:solidFill>
              </a:rPr>
              <a:t>θ</a:t>
            </a:r>
            <a:r>
              <a:rPr lang="el-GR" dirty="0" smtClean="0">
                <a:solidFill>
                  <a:schemeClr val="accent2">
                    <a:lumMod val="75000"/>
                  </a:schemeClr>
                </a:solidFill>
              </a:rPr>
              <a:t>άνατος νικήθηκε!  Τον νίκησε η ζωή! Όπως  </a:t>
            </a:r>
          </a:p>
          <a:p>
            <a:pPr marL="0" indent="0">
              <a:buNone/>
            </a:pPr>
            <a:r>
              <a:rPr lang="el-GR" dirty="0">
                <a:solidFill>
                  <a:schemeClr val="accent2">
                    <a:lumMod val="75000"/>
                  </a:schemeClr>
                </a:solidFill>
              </a:rPr>
              <a:t>τ</a:t>
            </a:r>
            <a:r>
              <a:rPr lang="el-GR" dirty="0" smtClean="0">
                <a:solidFill>
                  <a:schemeClr val="accent2">
                    <a:lumMod val="75000"/>
                  </a:schemeClr>
                </a:solidFill>
              </a:rPr>
              <a:t>ο φως νικάει το σκοτάδι!  Ο Χριστός είναι</a:t>
            </a:r>
          </a:p>
          <a:p>
            <a:pPr marL="0" indent="0">
              <a:buNone/>
            </a:pPr>
            <a:r>
              <a:rPr lang="el-GR" dirty="0">
                <a:solidFill>
                  <a:schemeClr val="accent2">
                    <a:lumMod val="75000"/>
                  </a:schemeClr>
                </a:solidFill>
              </a:rPr>
              <a:t>τ</a:t>
            </a:r>
            <a:r>
              <a:rPr lang="el-GR" dirty="0" smtClean="0">
                <a:solidFill>
                  <a:schemeClr val="accent2">
                    <a:lumMod val="75000"/>
                  </a:schemeClr>
                </a:solidFill>
              </a:rPr>
              <a:t>ο φως και η ζωή που μέσα μας γίνεται δύναμη </a:t>
            </a:r>
          </a:p>
          <a:p>
            <a:pPr marL="0" indent="0">
              <a:buNone/>
            </a:pPr>
            <a:r>
              <a:rPr lang="el-GR" dirty="0">
                <a:solidFill>
                  <a:schemeClr val="accent2">
                    <a:lumMod val="75000"/>
                  </a:schemeClr>
                </a:solidFill>
              </a:rPr>
              <a:t>γ</a:t>
            </a:r>
            <a:r>
              <a:rPr lang="el-GR" dirty="0" smtClean="0">
                <a:solidFill>
                  <a:schemeClr val="accent2">
                    <a:lumMod val="75000"/>
                  </a:schemeClr>
                </a:solidFill>
              </a:rPr>
              <a:t>ια να αντέχουμε τα δύσκολα.</a:t>
            </a:r>
          </a:p>
          <a:p>
            <a:pPr marL="0" indent="0">
              <a:buNone/>
            </a:pPr>
            <a:endParaRPr lang="en-US" dirty="0"/>
          </a:p>
        </p:txBody>
      </p:sp>
    </p:spTree>
    <p:extLst>
      <p:ext uri="{BB962C8B-B14F-4D97-AF65-F5344CB8AC3E}">
        <p14:creationId xmlns:p14="http://schemas.microsoft.com/office/powerpoint/2010/main" val="1716266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1695" y="235019"/>
            <a:ext cx="10515600" cy="1325563"/>
          </a:xfrm>
        </p:spPr>
        <p:txBody>
          <a:bodyPr/>
          <a:lstStyle/>
          <a:p>
            <a:pPr algn="ctr"/>
            <a:r>
              <a:rPr lang="el-GR" b="1" dirty="0" smtClean="0">
                <a:solidFill>
                  <a:schemeClr val="accent2">
                    <a:lumMod val="75000"/>
                  </a:schemeClr>
                </a:solidFill>
              </a:rPr>
              <a:t>Το  Σάββατο του Λαζάρου</a:t>
            </a:r>
            <a:endParaRPr lang="en-US" b="1" dirty="0">
              <a:solidFill>
                <a:schemeClr val="accent2">
                  <a:lumMod val="75000"/>
                </a:schemeClr>
              </a:solidFill>
            </a:endParaRPr>
          </a:p>
        </p:txBody>
      </p:sp>
      <p:sp>
        <p:nvSpPr>
          <p:cNvPr id="4" name="Content Placeholder 3"/>
          <p:cNvSpPr>
            <a:spLocks noGrp="1"/>
          </p:cNvSpPr>
          <p:nvPr>
            <p:ph idx="1"/>
          </p:nvPr>
        </p:nvSpPr>
        <p:spPr>
          <a:xfrm>
            <a:off x="175592" y="1634468"/>
            <a:ext cx="7788966" cy="4826966"/>
          </a:xfrm>
        </p:spPr>
        <p:txBody>
          <a:bodyPr>
            <a:normAutofit fontScale="77500" lnSpcReduction="20000"/>
          </a:bodyPr>
          <a:lstStyle/>
          <a:p>
            <a:pPr marL="0" indent="0">
              <a:lnSpc>
                <a:spcPct val="120000"/>
              </a:lnSpc>
              <a:buNone/>
            </a:pPr>
            <a:r>
              <a:rPr lang="el-GR" dirty="0" smtClean="0">
                <a:solidFill>
                  <a:schemeClr val="accent2">
                    <a:lumMod val="50000"/>
                  </a:schemeClr>
                </a:solidFill>
              </a:rPr>
              <a:t>Το Σάββατο  πριν  τη  Μεγάλη  Βδομάδα γιορτάζουμε  την  ανάσταση του Λάζαρου από τον Χριστό.  Ο Λάζαρος ήταν φίλος του Χριστού και οι αδελφές του, Μάρθα και Μαρία, τον φιλοξένησαν πολλές φορές  στη Βηθανία.  Κάποια στιγμή ο Λάζαρος αρρώστησε και οι αδελφές του ενημέρωσαν τον Ιησού για να τον επισκεφθεί.  Ο Κύριος όμως επίτηδες καθυστέρησε μέχρι που πέθανε ο Λάζαρος.  Όταν έφθασε στην Βηθανία παρηγόρησε τις αδελφές του Λάζαρου και ζήτησε να δει τον τάφο του.  Όταν  έφτασε  στο  μνημείο,  δάκρυσε  και  διέταξε  να  βγάλουν  την  ταφόπλακα.  Τότε  ύψωσε  τα μάτια στον ουρανό, ευχαρίστησε  τον Θεό και Πατέρα και με δυνατή φωνή είπε: «Λάζαρε δεύρο έξω».  Κι αμέσως ο Λάζαρος σηκώθηκε και βγήκε έξω από το μνήμα μπροστά στο πλήθος που παρακολουθούσε έκπληκτο.   </a:t>
            </a:r>
            <a:endParaRPr lang="en-US"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200" y="1560583"/>
            <a:ext cx="3615740" cy="4822876"/>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0635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215" y="1690688"/>
            <a:ext cx="3206716" cy="4277298"/>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75000"/>
                  </a:schemeClr>
                </a:solidFill>
              </a:rPr>
              <a:t>Η  Κυριακή  των  Βαΐων</a:t>
            </a:r>
            <a:endParaRPr lang="en-US" b="1" dirty="0">
              <a:solidFill>
                <a:schemeClr val="accent2">
                  <a:lumMod val="75000"/>
                </a:schemeClr>
              </a:solidFill>
            </a:endParaRPr>
          </a:p>
        </p:txBody>
      </p:sp>
      <p:sp>
        <p:nvSpPr>
          <p:cNvPr id="6" name="Content Placeholder 5"/>
          <p:cNvSpPr>
            <a:spLocks noGrp="1"/>
          </p:cNvSpPr>
          <p:nvPr>
            <p:ph idx="1"/>
          </p:nvPr>
        </p:nvSpPr>
        <p:spPr>
          <a:xfrm>
            <a:off x="838200" y="1825625"/>
            <a:ext cx="7457661" cy="4351338"/>
          </a:xfrm>
        </p:spPr>
        <p:txBody>
          <a:bodyPr>
            <a:normAutofit lnSpcReduction="10000"/>
          </a:bodyPr>
          <a:lstStyle/>
          <a:p>
            <a:pPr marL="0" indent="0">
              <a:buNone/>
            </a:pPr>
            <a:r>
              <a:rPr lang="el-GR" dirty="0" smtClean="0">
                <a:solidFill>
                  <a:schemeClr val="accent2">
                    <a:lumMod val="50000"/>
                  </a:schemeClr>
                </a:solidFill>
              </a:rPr>
              <a:t>Ο Ιησούς αφού ανέστησε τον φίλο του Λάζαρο πήγε με τους μαθητές του στα Ιεροσόλυμα.  Μάλιστα, ζήτησε από αυτούς να του φέρουν ένα γαϊδουράκι για να μπει μ΄ αυτό μέσα στην πόλη όπου θα βίωνε την  Εβδομάδα των Παθών.</a:t>
            </a:r>
          </a:p>
          <a:p>
            <a:pPr marL="0" indent="0">
              <a:buNone/>
            </a:pPr>
            <a:r>
              <a:rPr lang="el-GR" dirty="0" smtClean="0">
                <a:solidFill>
                  <a:schemeClr val="accent2">
                    <a:lumMod val="50000"/>
                  </a:schemeClr>
                </a:solidFill>
              </a:rPr>
              <a:t>Εκεί, είχε συγκεντρωθεί πολύς κόσμος που είχε μάθει για τα θαύματα του Χριστού και ήθελε να τον τιμήσει σαν να ήταν βασιλιάς.  Όλοι φώναζαν με ενθουσιασμό, μερικοί έστρωναν τα ρούχα τους για να περάσει από πάνω ο Χριστός και άλλοι έριχναν στον δρόμο που περνούσε κλαδιά από φοίνικες, τα γνωστά μας βάγια.  </a:t>
            </a:r>
            <a:endParaRPr lang="en-US" dirty="0">
              <a:solidFill>
                <a:schemeClr val="accent2">
                  <a:lumMod val="50000"/>
                </a:schemeClr>
              </a:solidFill>
            </a:endParaRPr>
          </a:p>
        </p:txBody>
      </p:sp>
    </p:spTree>
    <p:extLst>
      <p:ext uri="{BB962C8B-B14F-4D97-AF65-F5344CB8AC3E}">
        <p14:creationId xmlns:p14="http://schemas.microsoft.com/office/powerpoint/2010/main" val="2297710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418" y="839692"/>
            <a:ext cx="3726237" cy="4970264"/>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Μυστικός </a:t>
            </a:r>
            <a:r>
              <a:rPr lang="el-GR" b="1" dirty="0" smtClean="0">
                <a:solidFill>
                  <a:schemeClr val="accent2">
                    <a:lumMod val="50000"/>
                  </a:schemeClr>
                </a:solidFill>
              </a:rPr>
              <a:t>Δείπνος </a:t>
            </a:r>
            <a:endParaRPr lang="en-US" b="1" dirty="0">
              <a:solidFill>
                <a:schemeClr val="accent2">
                  <a:lumMod val="50000"/>
                </a:schemeClr>
              </a:solidFill>
            </a:endParaRPr>
          </a:p>
        </p:txBody>
      </p:sp>
      <p:sp>
        <p:nvSpPr>
          <p:cNvPr id="6" name="Content Placeholder 5"/>
          <p:cNvSpPr>
            <a:spLocks noGrp="1"/>
          </p:cNvSpPr>
          <p:nvPr>
            <p:ph idx="1"/>
          </p:nvPr>
        </p:nvSpPr>
        <p:spPr/>
        <p:txBody>
          <a:bodyPr>
            <a:normAutofit fontScale="85000" lnSpcReduction="20000"/>
          </a:bodyPr>
          <a:lstStyle/>
          <a:p>
            <a:pPr marL="0" indent="0">
              <a:buNone/>
            </a:pPr>
            <a:r>
              <a:rPr lang="el-GR" dirty="0" smtClean="0">
                <a:solidFill>
                  <a:schemeClr val="accent2">
                    <a:lumMod val="75000"/>
                  </a:schemeClr>
                </a:solidFill>
              </a:rPr>
              <a:t>Ο  Χριστός λίγο πριν θυσιαστεί για τη σωτηρία  των</a:t>
            </a:r>
          </a:p>
          <a:p>
            <a:pPr marL="0" indent="0">
              <a:buNone/>
            </a:pPr>
            <a:r>
              <a:rPr lang="el-GR" dirty="0">
                <a:solidFill>
                  <a:schemeClr val="accent2">
                    <a:lumMod val="75000"/>
                  </a:schemeClr>
                </a:solidFill>
              </a:rPr>
              <a:t>α</a:t>
            </a:r>
            <a:r>
              <a:rPr lang="el-GR" dirty="0" smtClean="0">
                <a:solidFill>
                  <a:schemeClr val="accent2">
                    <a:lumMod val="75000"/>
                  </a:schemeClr>
                </a:solidFill>
              </a:rPr>
              <a:t>νθρώπων,  θέλησε να δειπνήσει για τελευταία φορά </a:t>
            </a:r>
          </a:p>
          <a:p>
            <a:pPr marL="0" indent="0">
              <a:buNone/>
            </a:pPr>
            <a:r>
              <a:rPr lang="el-GR" dirty="0" smtClean="0">
                <a:solidFill>
                  <a:schemeClr val="accent2">
                    <a:lumMod val="75000"/>
                  </a:schemeClr>
                </a:solidFill>
              </a:rPr>
              <a:t>με τους μαθητές του.  Το  δείπνο αυτό είναι γνωστό</a:t>
            </a:r>
          </a:p>
          <a:p>
            <a:pPr marL="0" indent="0">
              <a:buNone/>
            </a:pPr>
            <a:r>
              <a:rPr lang="el-GR" dirty="0" smtClean="0">
                <a:solidFill>
                  <a:schemeClr val="accent2">
                    <a:lumMod val="75000"/>
                  </a:schemeClr>
                </a:solidFill>
              </a:rPr>
              <a:t>ως  Μυστικός Δείπνος.  Κατά τη διάρκειά του ο Ιησούς</a:t>
            </a:r>
          </a:p>
          <a:p>
            <a:pPr marL="0" indent="0">
              <a:buNone/>
            </a:pPr>
            <a:r>
              <a:rPr lang="el-GR" dirty="0" smtClean="0">
                <a:solidFill>
                  <a:schemeClr val="accent2">
                    <a:lumMod val="75000"/>
                  </a:schemeClr>
                </a:solidFill>
              </a:rPr>
              <a:t>έμαθε στους μαθητές του το μυστήριο της</a:t>
            </a:r>
          </a:p>
          <a:p>
            <a:pPr marL="0" indent="0">
              <a:buNone/>
            </a:pPr>
            <a:r>
              <a:rPr lang="el-GR" dirty="0" smtClean="0">
                <a:solidFill>
                  <a:schemeClr val="accent2">
                    <a:lumMod val="75000"/>
                  </a:schemeClr>
                </a:solidFill>
              </a:rPr>
              <a:t>Θείας Ευχαριστίας.  Τους πρόσφερε άρτο λέγοντας   </a:t>
            </a:r>
          </a:p>
          <a:p>
            <a:pPr marL="0" indent="0">
              <a:buNone/>
            </a:pPr>
            <a:r>
              <a:rPr lang="el-GR" dirty="0" smtClean="0">
                <a:solidFill>
                  <a:schemeClr val="accent2">
                    <a:lumMod val="75000"/>
                  </a:schemeClr>
                </a:solidFill>
              </a:rPr>
              <a:t>«λάβετε φάγετε, τούτο  εστί το Σώμα μου»</a:t>
            </a:r>
          </a:p>
          <a:p>
            <a:pPr marL="0" indent="0">
              <a:buNone/>
            </a:pPr>
            <a:r>
              <a:rPr lang="el-GR" dirty="0" smtClean="0">
                <a:solidFill>
                  <a:schemeClr val="accent2">
                    <a:lumMod val="75000"/>
                  </a:schemeClr>
                </a:solidFill>
              </a:rPr>
              <a:t>και κρασί με τη φράση «πιείτε εξ αυτού πάντες,</a:t>
            </a:r>
          </a:p>
          <a:p>
            <a:pPr marL="0" indent="0">
              <a:buNone/>
            </a:pPr>
            <a:r>
              <a:rPr lang="el-GR" dirty="0" smtClean="0">
                <a:solidFill>
                  <a:schemeClr val="accent2">
                    <a:lumMod val="75000"/>
                  </a:schemeClr>
                </a:solidFill>
              </a:rPr>
              <a:t>τούτο εστί το Αίμα μου».  Τα λόγια αυτά του Χριστού </a:t>
            </a:r>
          </a:p>
          <a:p>
            <a:pPr marL="0" indent="0">
              <a:buNone/>
            </a:pPr>
            <a:r>
              <a:rPr lang="el-GR" dirty="0" smtClean="0">
                <a:solidFill>
                  <a:schemeClr val="accent2">
                    <a:lumMod val="75000"/>
                  </a:schemeClr>
                </a:solidFill>
              </a:rPr>
              <a:t>τα ακούμε κι εμείς στην εκκλησία </a:t>
            </a:r>
          </a:p>
          <a:p>
            <a:pPr marL="0" indent="0">
              <a:buNone/>
            </a:pPr>
            <a:r>
              <a:rPr lang="el-GR" dirty="0">
                <a:solidFill>
                  <a:schemeClr val="accent2">
                    <a:lumMod val="75000"/>
                  </a:schemeClr>
                </a:solidFill>
              </a:rPr>
              <a:t>ό</a:t>
            </a:r>
            <a:r>
              <a:rPr lang="el-GR" dirty="0" smtClean="0">
                <a:solidFill>
                  <a:schemeClr val="accent2">
                    <a:lumMod val="75000"/>
                  </a:schemeClr>
                </a:solidFill>
              </a:rPr>
              <a:t>ταν μεταλαμβάνουμε τη Θεία Κοινωνία.</a:t>
            </a:r>
            <a:endParaRPr lang="en-US" dirty="0">
              <a:solidFill>
                <a:schemeClr val="accent2">
                  <a:lumMod val="75000"/>
                </a:schemeClr>
              </a:solidFill>
            </a:endParaRPr>
          </a:p>
        </p:txBody>
      </p:sp>
    </p:spTree>
    <p:extLst>
      <p:ext uri="{BB962C8B-B14F-4D97-AF65-F5344CB8AC3E}">
        <p14:creationId xmlns:p14="http://schemas.microsoft.com/office/powerpoint/2010/main" val="827393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32" y="717236"/>
            <a:ext cx="3832146" cy="5111531"/>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75000"/>
                  </a:schemeClr>
                </a:solidFill>
              </a:rPr>
              <a:t>Ιερός </a:t>
            </a:r>
            <a:r>
              <a:rPr lang="el-GR" b="1" dirty="0" smtClean="0">
                <a:solidFill>
                  <a:schemeClr val="accent2">
                    <a:lumMod val="75000"/>
                  </a:schemeClr>
                </a:solidFill>
              </a:rPr>
              <a:t>Νιπτήρ</a:t>
            </a:r>
            <a:endParaRPr lang="en-US" b="1" dirty="0">
              <a:solidFill>
                <a:schemeClr val="accent2">
                  <a:lumMod val="75000"/>
                </a:schemeClr>
              </a:solidFill>
            </a:endParaRPr>
          </a:p>
        </p:txBody>
      </p:sp>
      <p:sp>
        <p:nvSpPr>
          <p:cNvPr id="6" name="Content Placeholder 5"/>
          <p:cNvSpPr>
            <a:spLocks noGrp="1"/>
          </p:cNvSpPr>
          <p:nvPr>
            <p:ph idx="1"/>
          </p:nvPr>
        </p:nvSpPr>
        <p:spPr/>
        <p:txBody>
          <a:bodyPr/>
          <a:lstStyle/>
          <a:p>
            <a:pPr marL="0" indent="0">
              <a:buNone/>
            </a:pPr>
            <a:r>
              <a:rPr lang="el-GR" dirty="0" smtClean="0">
                <a:solidFill>
                  <a:schemeClr val="accent2">
                    <a:lumMod val="50000"/>
                  </a:schemeClr>
                </a:solidFill>
              </a:rPr>
              <a:t>Στα παλιά χρόνια οι δούλοι συνήθιζαν</a:t>
            </a:r>
          </a:p>
          <a:p>
            <a:pPr marL="0" indent="0">
              <a:buNone/>
            </a:pPr>
            <a:r>
              <a:rPr lang="el-GR" dirty="0" smtClean="0">
                <a:solidFill>
                  <a:schemeClr val="accent2">
                    <a:lumMod val="50000"/>
                  </a:schemeClr>
                </a:solidFill>
              </a:rPr>
              <a:t>να πλένουν τα πόδια των κυρίων τους πριν από </a:t>
            </a:r>
          </a:p>
          <a:p>
            <a:pPr marL="0" indent="0">
              <a:buNone/>
            </a:pPr>
            <a:r>
              <a:rPr lang="el-GR" dirty="0">
                <a:solidFill>
                  <a:schemeClr val="accent2">
                    <a:lumMod val="50000"/>
                  </a:schemeClr>
                </a:solidFill>
              </a:rPr>
              <a:t>τ</a:t>
            </a:r>
            <a:r>
              <a:rPr lang="el-GR" dirty="0" smtClean="0">
                <a:solidFill>
                  <a:schemeClr val="accent2">
                    <a:lumMod val="50000"/>
                  </a:schemeClr>
                </a:solidFill>
              </a:rPr>
              <a:t>ο δείπνο.  Αυτό  έκανε και ο Χριστός πριν από</a:t>
            </a:r>
          </a:p>
          <a:p>
            <a:pPr marL="0" indent="0">
              <a:buNone/>
            </a:pPr>
            <a:r>
              <a:rPr lang="el-GR" dirty="0">
                <a:solidFill>
                  <a:schemeClr val="accent2">
                    <a:lumMod val="50000"/>
                  </a:schemeClr>
                </a:solidFill>
              </a:rPr>
              <a:t>τ</a:t>
            </a:r>
            <a:r>
              <a:rPr lang="el-GR" dirty="0" smtClean="0">
                <a:solidFill>
                  <a:schemeClr val="accent2">
                    <a:lumMod val="50000"/>
                  </a:schemeClr>
                </a:solidFill>
              </a:rPr>
              <a:t>ον Μυστικό Δείπνο.  Πήρε μια λεκάνη με νερό</a:t>
            </a:r>
          </a:p>
          <a:p>
            <a:pPr marL="0" indent="0">
              <a:buNone/>
            </a:pPr>
            <a:r>
              <a:rPr lang="el-GR" dirty="0">
                <a:solidFill>
                  <a:schemeClr val="accent2">
                    <a:lumMod val="50000"/>
                  </a:schemeClr>
                </a:solidFill>
              </a:rPr>
              <a:t>κ</a:t>
            </a:r>
            <a:r>
              <a:rPr lang="el-GR" dirty="0" smtClean="0">
                <a:solidFill>
                  <a:schemeClr val="accent2">
                    <a:lumMod val="50000"/>
                  </a:schemeClr>
                </a:solidFill>
              </a:rPr>
              <a:t>αι έπλυνε τα πόδια των μαθητών του, θέλοντας </a:t>
            </a:r>
          </a:p>
          <a:p>
            <a:pPr marL="0" indent="0">
              <a:buNone/>
            </a:pPr>
            <a:r>
              <a:rPr lang="el-GR" dirty="0">
                <a:solidFill>
                  <a:schemeClr val="accent2">
                    <a:lumMod val="50000"/>
                  </a:schemeClr>
                </a:solidFill>
              </a:rPr>
              <a:t>ν</a:t>
            </a:r>
            <a:r>
              <a:rPr lang="el-GR" dirty="0" smtClean="0">
                <a:solidFill>
                  <a:schemeClr val="accent2">
                    <a:lumMod val="50000"/>
                  </a:schemeClr>
                </a:solidFill>
              </a:rPr>
              <a:t>α τους διδάξει να είναι ταπεινοί και να </a:t>
            </a:r>
          </a:p>
          <a:p>
            <a:pPr marL="0" indent="0">
              <a:buNone/>
            </a:pPr>
            <a:r>
              <a:rPr lang="el-GR" dirty="0">
                <a:solidFill>
                  <a:schemeClr val="accent2">
                    <a:lumMod val="50000"/>
                  </a:schemeClr>
                </a:solidFill>
              </a:rPr>
              <a:t>υ</a:t>
            </a:r>
            <a:r>
              <a:rPr lang="el-GR" dirty="0" smtClean="0">
                <a:solidFill>
                  <a:schemeClr val="accent2">
                    <a:lumMod val="50000"/>
                  </a:schemeClr>
                </a:solidFill>
              </a:rPr>
              <a:t>πηρετούν τους συνανθρώπους τους.</a:t>
            </a:r>
            <a:endParaRPr lang="en-US" dirty="0">
              <a:solidFill>
                <a:schemeClr val="accent2">
                  <a:lumMod val="50000"/>
                </a:schemeClr>
              </a:solidFill>
            </a:endParaRPr>
          </a:p>
        </p:txBody>
      </p:sp>
    </p:spTree>
    <p:extLst>
      <p:ext uri="{BB962C8B-B14F-4D97-AF65-F5344CB8AC3E}">
        <p14:creationId xmlns:p14="http://schemas.microsoft.com/office/powerpoint/2010/main" val="1507212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567" y="1687131"/>
            <a:ext cx="3664956" cy="4888523"/>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4" name="Title 3"/>
          <p:cNvSpPr>
            <a:spLocks noGrp="1"/>
          </p:cNvSpPr>
          <p:nvPr>
            <p:ph type="title"/>
          </p:nvPr>
        </p:nvSpPr>
        <p:spPr/>
        <p:txBody>
          <a:bodyPr/>
          <a:lstStyle/>
          <a:p>
            <a:r>
              <a:rPr lang="el-GR" b="1" dirty="0" smtClean="0">
                <a:solidFill>
                  <a:schemeClr val="accent2">
                    <a:lumMod val="50000"/>
                  </a:schemeClr>
                </a:solidFill>
              </a:rPr>
              <a:t>Προσευχή </a:t>
            </a:r>
            <a:r>
              <a:rPr lang="el-GR" b="1" dirty="0" smtClean="0">
                <a:solidFill>
                  <a:schemeClr val="accent2">
                    <a:lumMod val="50000"/>
                  </a:schemeClr>
                </a:solidFill>
              </a:rPr>
              <a:t>στο Όρος των Ελαιών</a:t>
            </a:r>
            <a:endParaRPr lang="en-US" b="1" dirty="0">
              <a:solidFill>
                <a:schemeClr val="accent2">
                  <a:lumMod val="50000"/>
                </a:schemeClr>
              </a:solidFill>
            </a:endParaRPr>
          </a:p>
        </p:txBody>
      </p:sp>
      <p:sp>
        <p:nvSpPr>
          <p:cNvPr id="5" name="Content Placeholder 4"/>
          <p:cNvSpPr>
            <a:spLocks noGrp="1"/>
          </p:cNvSpPr>
          <p:nvPr>
            <p:ph idx="1"/>
          </p:nvPr>
        </p:nvSpPr>
        <p:spPr>
          <a:xfrm>
            <a:off x="503349" y="2096081"/>
            <a:ext cx="10515600" cy="4351338"/>
          </a:xfrm>
        </p:spPr>
        <p:txBody>
          <a:bodyPr/>
          <a:lstStyle/>
          <a:p>
            <a:pPr marL="0" indent="0">
              <a:buNone/>
            </a:pPr>
            <a:r>
              <a:rPr lang="el-GR" dirty="0" smtClean="0">
                <a:solidFill>
                  <a:schemeClr val="accent2">
                    <a:lumMod val="75000"/>
                  </a:schemeClr>
                </a:solidFill>
              </a:rPr>
              <a:t>Μετά τον Μυστικό Δείπνο, ο Ιησούς πήγε με τους</a:t>
            </a:r>
          </a:p>
          <a:p>
            <a:pPr marL="0" indent="0">
              <a:buNone/>
            </a:pPr>
            <a:r>
              <a:rPr lang="el-GR" dirty="0">
                <a:solidFill>
                  <a:schemeClr val="accent2">
                    <a:lumMod val="75000"/>
                  </a:schemeClr>
                </a:solidFill>
              </a:rPr>
              <a:t>μ</a:t>
            </a:r>
            <a:r>
              <a:rPr lang="el-GR" dirty="0" smtClean="0">
                <a:solidFill>
                  <a:schemeClr val="accent2">
                    <a:lumMod val="75000"/>
                  </a:schemeClr>
                </a:solidFill>
              </a:rPr>
              <a:t>αθητές του στο Όρος των Ελαιών για να </a:t>
            </a:r>
          </a:p>
          <a:p>
            <a:pPr marL="0" indent="0">
              <a:buNone/>
            </a:pPr>
            <a:r>
              <a:rPr lang="el-GR" dirty="0">
                <a:solidFill>
                  <a:schemeClr val="accent2">
                    <a:lumMod val="75000"/>
                  </a:schemeClr>
                </a:solidFill>
              </a:rPr>
              <a:t>π</a:t>
            </a:r>
            <a:r>
              <a:rPr lang="el-GR" dirty="0" smtClean="0">
                <a:solidFill>
                  <a:schemeClr val="accent2">
                    <a:lumMod val="75000"/>
                  </a:schemeClr>
                </a:solidFill>
              </a:rPr>
              <a:t>ροσευχηθεί.  Γνωρίζοντας ότι είχε έρθει στη γη</a:t>
            </a:r>
          </a:p>
          <a:p>
            <a:pPr marL="0" indent="0">
              <a:buNone/>
            </a:pPr>
            <a:r>
              <a:rPr lang="el-GR" dirty="0">
                <a:solidFill>
                  <a:schemeClr val="accent2">
                    <a:lumMod val="75000"/>
                  </a:schemeClr>
                </a:solidFill>
              </a:rPr>
              <a:t>γ</a:t>
            </a:r>
            <a:r>
              <a:rPr lang="el-GR" dirty="0" smtClean="0">
                <a:solidFill>
                  <a:schemeClr val="accent2">
                    <a:lumMod val="75000"/>
                  </a:schemeClr>
                </a:solidFill>
              </a:rPr>
              <a:t>ια να θυσιαστεί, ζήτησε από τον Θεό να του  </a:t>
            </a:r>
          </a:p>
          <a:p>
            <a:pPr marL="0" indent="0">
              <a:buNone/>
            </a:pPr>
            <a:r>
              <a:rPr lang="el-GR" dirty="0">
                <a:solidFill>
                  <a:schemeClr val="accent2">
                    <a:lumMod val="75000"/>
                  </a:schemeClr>
                </a:solidFill>
              </a:rPr>
              <a:t>δ</a:t>
            </a:r>
            <a:r>
              <a:rPr lang="el-GR" dirty="0" smtClean="0">
                <a:solidFill>
                  <a:schemeClr val="accent2">
                    <a:lumMod val="75000"/>
                  </a:schemeClr>
                </a:solidFill>
              </a:rPr>
              <a:t>ώσει δύναμη για να αντέξει το μαρτύριο που τον </a:t>
            </a:r>
          </a:p>
          <a:p>
            <a:pPr marL="0" indent="0">
              <a:buNone/>
            </a:pPr>
            <a:r>
              <a:rPr lang="el-GR" dirty="0">
                <a:solidFill>
                  <a:schemeClr val="accent2">
                    <a:lumMod val="75000"/>
                  </a:schemeClr>
                </a:solidFill>
              </a:rPr>
              <a:t>π</a:t>
            </a:r>
            <a:r>
              <a:rPr lang="el-GR" dirty="0" smtClean="0">
                <a:solidFill>
                  <a:schemeClr val="accent2">
                    <a:lumMod val="75000"/>
                  </a:schemeClr>
                </a:solidFill>
              </a:rPr>
              <a:t>ερίμενε,  τη Σταύρωση.</a:t>
            </a:r>
            <a:endParaRPr lang="en-US" dirty="0">
              <a:solidFill>
                <a:schemeClr val="accent2">
                  <a:lumMod val="75000"/>
                </a:schemeClr>
              </a:solidFill>
            </a:endParaRPr>
          </a:p>
        </p:txBody>
      </p:sp>
    </p:spTree>
    <p:extLst>
      <p:ext uri="{BB962C8B-B14F-4D97-AF65-F5344CB8AC3E}">
        <p14:creationId xmlns:p14="http://schemas.microsoft.com/office/powerpoint/2010/main" val="139914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751" y="607090"/>
            <a:ext cx="3981354" cy="5310553"/>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Η </a:t>
            </a:r>
            <a:r>
              <a:rPr lang="el-GR" b="1" dirty="0" smtClean="0">
                <a:solidFill>
                  <a:schemeClr val="accent2">
                    <a:lumMod val="50000"/>
                  </a:schemeClr>
                </a:solidFill>
              </a:rPr>
              <a:t>προδοσία του Ιούδα</a:t>
            </a:r>
            <a:endParaRPr lang="en-US" b="1" dirty="0">
              <a:solidFill>
                <a:schemeClr val="accent2">
                  <a:lumMod val="50000"/>
                </a:schemeClr>
              </a:solidFill>
            </a:endParaRPr>
          </a:p>
        </p:txBody>
      </p:sp>
      <p:sp>
        <p:nvSpPr>
          <p:cNvPr id="6" name="Content Placeholder 5"/>
          <p:cNvSpPr>
            <a:spLocks noGrp="1"/>
          </p:cNvSpPr>
          <p:nvPr>
            <p:ph idx="1"/>
          </p:nvPr>
        </p:nvSpPr>
        <p:spPr/>
        <p:txBody>
          <a:bodyPr>
            <a:normAutofit fontScale="77500" lnSpcReduction="20000"/>
          </a:bodyPr>
          <a:lstStyle/>
          <a:p>
            <a:pPr marL="0" indent="0">
              <a:buNone/>
            </a:pPr>
            <a:r>
              <a:rPr lang="el-GR" dirty="0" smtClean="0">
                <a:solidFill>
                  <a:schemeClr val="accent2">
                    <a:lumMod val="75000"/>
                  </a:schemeClr>
                </a:solidFill>
              </a:rPr>
              <a:t>Οι Ρωμαίοι βλέποντας τη μεγάλη απήχηση που</a:t>
            </a:r>
          </a:p>
          <a:p>
            <a:pPr marL="0" indent="0">
              <a:buNone/>
            </a:pPr>
            <a:r>
              <a:rPr lang="el-GR" dirty="0">
                <a:solidFill>
                  <a:schemeClr val="accent2">
                    <a:lumMod val="75000"/>
                  </a:schemeClr>
                </a:solidFill>
              </a:rPr>
              <a:t>ε</a:t>
            </a:r>
            <a:r>
              <a:rPr lang="el-GR" dirty="0" smtClean="0">
                <a:solidFill>
                  <a:schemeClr val="accent2">
                    <a:lumMod val="75000"/>
                  </a:schemeClr>
                </a:solidFill>
              </a:rPr>
              <a:t>ίχε το κήρυγμα του Ιησού στον λαό και </a:t>
            </a:r>
          </a:p>
          <a:p>
            <a:pPr marL="0" indent="0">
              <a:buNone/>
            </a:pPr>
            <a:r>
              <a:rPr lang="el-GR" dirty="0">
                <a:solidFill>
                  <a:schemeClr val="accent2">
                    <a:lumMod val="75000"/>
                  </a:schemeClr>
                </a:solidFill>
              </a:rPr>
              <a:t>φ</a:t>
            </a:r>
            <a:r>
              <a:rPr lang="el-GR" dirty="0" smtClean="0">
                <a:solidFill>
                  <a:schemeClr val="accent2">
                    <a:lumMod val="75000"/>
                  </a:schemeClr>
                </a:solidFill>
              </a:rPr>
              <a:t>οβούμενοι ότι θα τους πάρει την εξουσία,</a:t>
            </a:r>
          </a:p>
          <a:p>
            <a:pPr marL="0" indent="0">
              <a:buNone/>
            </a:pPr>
            <a:r>
              <a:rPr lang="el-GR" dirty="0" smtClean="0">
                <a:solidFill>
                  <a:schemeClr val="accent2">
                    <a:lumMod val="75000"/>
                  </a:schemeClr>
                </a:solidFill>
              </a:rPr>
              <a:t>ήθελαν να τον συλλάβουν.  Έδωσαν  χρήματα </a:t>
            </a:r>
          </a:p>
          <a:p>
            <a:pPr marL="0" indent="0">
              <a:buNone/>
            </a:pPr>
            <a:r>
              <a:rPr lang="el-GR" dirty="0">
                <a:solidFill>
                  <a:schemeClr val="accent2">
                    <a:lumMod val="75000"/>
                  </a:schemeClr>
                </a:solidFill>
              </a:rPr>
              <a:t>σ</a:t>
            </a:r>
            <a:r>
              <a:rPr lang="el-GR" dirty="0" smtClean="0">
                <a:solidFill>
                  <a:schemeClr val="accent2">
                    <a:lumMod val="75000"/>
                  </a:schemeClr>
                </a:solidFill>
              </a:rPr>
              <a:t>ε έναν μαθητή του, τον Ιούδα, με αντάλλαγμα </a:t>
            </a:r>
          </a:p>
          <a:p>
            <a:pPr marL="0" indent="0">
              <a:buNone/>
            </a:pPr>
            <a:r>
              <a:rPr lang="el-GR" dirty="0">
                <a:solidFill>
                  <a:schemeClr val="accent2">
                    <a:lumMod val="75000"/>
                  </a:schemeClr>
                </a:solidFill>
              </a:rPr>
              <a:t>ν</a:t>
            </a:r>
            <a:r>
              <a:rPr lang="el-GR" dirty="0" smtClean="0">
                <a:solidFill>
                  <a:schemeClr val="accent2">
                    <a:lumMod val="75000"/>
                  </a:schemeClr>
                </a:solidFill>
              </a:rPr>
              <a:t>α τους υποδείξει τον δάσκαλό του.  Την ώρα που</a:t>
            </a:r>
          </a:p>
          <a:p>
            <a:pPr marL="0" indent="0">
              <a:buNone/>
            </a:pPr>
            <a:r>
              <a:rPr lang="el-GR" dirty="0">
                <a:solidFill>
                  <a:schemeClr val="accent2">
                    <a:lumMod val="75000"/>
                  </a:schemeClr>
                </a:solidFill>
              </a:rPr>
              <a:t>ο</a:t>
            </a:r>
            <a:r>
              <a:rPr lang="el-GR" dirty="0" smtClean="0">
                <a:solidFill>
                  <a:schemeClr val="accent2">
                    <a:lumMod val="75000"/>
                  </a:schemeClr>
                </a:solidFill>
              </a:rPr>
              <a:t>  Χριστός προσευχόταν ακούστηκε θόρυβος.  </a:t>
            </a:r>
          </a:p>
          <a:p>
            <a:pPr marL="0" indent="0">
              <a:buNone/>
            </a:pPr>
            <a:r>
              <a:rPr lang="el-GR" dirty="0" smtClean="0">
                <a:solidFill>
                  <a:schemeClr val="accent2">
                    <a:lumMod val="75000"/>
                  </a:schemeClr>
                </a:solidFill>
              </a:rPr>
              <a:t>Ήταν Ρωμαίοι στρατιώτες που έρχονταν, με οδηγό</a:t>
            </a:r>
          </a:p>
          <a:p>
            <a:pPr marL="0" indent="0">
              <a:buNone/>
            </a:pPr>
            <a:r>
              <a:rPr lang="el-GR" dirty="0">
                <a:solidFill>
                  <a:schemeClr val="accent2">
                    <a:lumMod val="75000"/>
                  </a:schemeClr>
                </a:solidFill>
              </a:rPr>
              <a:t>τ</a:t>
            </a:r>
            <a:r>
              <a:rPr lang="el-GR" dirty="0" smtClean="0">
                <a:solidFill>
                  <a:schemeClr val="accent2">
                    <a:lumMod val="75000"/>
                  </a:schemeClr>
                </a:solidFill>
              </a:rPr>
              <a:t>ον Ιούδα, να συλλάβουν τον Ιησού.  Ο  Ιούδας </a:t>
            </a:r>
          </a:p>
          <a:p>
            <a:pPr marL="0" indent="0">
              <a:buNone/>
            </a:pPr>
            <a:r>
              <a:rPr lang="el-GR" dirty="0">
                <a:solidFill>
                  <a:schemeClr val="accent2">
                    <a:lumMod val="75000"/>
                  </a:schemeClr>
                </a:solidFill>
              </a:rPr>
              <a:t>π</a:t>
            </a:r>
            <a:r>
              <a:rPr lang="el-GR" dirty="0" smtClean="0">
                <a:solidFill>
                  <a:schemeClr val="accent2">
                    <a:lumMod val="75000"/>
                  </a:schemeClr>
                </a:solidFill>
              </a:rPr>
              <a:t>λησίασε τον Χριστό και τον φίλησε.  Το  φίλημα ήταν</a:t>
            </a:r>
          </a:p>
          <a:p>
            <a:pPr marL="0" indent="0">
              <a:buNone/>
            </a:pPr>
            <a:r>
              <a:rPr lang="el-GR" dirty="0">
                <a:solidFill>
                  <a:schemeClr val="accent2">
                    <a:lumMod val="75000"/>
                  </a:schemeClr>
                </a:solidFill>
              </a:rPr>
              <a:t>τ</a:t>
            </a:r>
            <a:r>
              <a:rPr lang="el-GR" dirty="0" smtClean="0">
                <a:solidFill>
                  <a:schemeClr val="accent2">
                    <a:lumMod val="75000"/>
                  </a:schemeClr>
                </a:solidFill>
              </a:rPr>
              <a:t>ο σύνθημα.  Οι στρατιώτες συνέλαβαν αμέσως τον </a:t>
            </a:r>
          </a:p>
          <a:p>
            <a:pPr marL="0" indent="0">
              <a:buNone/>
            </a:pPr>
            <a:r>
              <a:rPr lang="el-GR" dirty="0" smtClean="0">
                <a:solidFill>
                  <a:schemeClr val="accent2">
                    <a:lumMod val="75000"/>
                  </a:schemeClr>
                </a:solidFill>
              </a:rPr>
              <a:t>Ιησού.</a:t>
            </a:r>
          </a:p>
        </p:txBody>
      </p:sp>
    </p:spTree>
    <p:extLst>
      <p:ext uri="{BB962C8B-B14F-4D97-AF65-F5344CB8AC3E}">
        <p14:creationId xmlns:p14="http://schemas.microsoft.com/office/powerpoint/2010/main" val="245809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845" y="1732880"/>
            <a:ext cx="3684930" cy="4915166"/>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Πόντιος Πιλάτος – Η δίκη του Χριστού</a:t>
            </a:r>
            <a:endParaRPr lang="en-US" b="1" dirty="0">
              <a:solidFill>
                <a:schemeClr val="accent2">
                  <a:lumMod val="50000"/>
                </a:schemeClr>
              </a:solidFill>
            </a:endParaRPr>
          </a:p>
        </p:txBody>
      </p:sp>
      <p:sp>
        <p:nvSpPr>
          <p:cNvPr id="6" name="Content Placeholder 5"/>
          <p:cNvSpPr>
            <a:spLocks noGrp="1"/>
          </p:cNvSpPr>
          <p:nvPr>
            <p:ph idx="1"/>
          </p:nvPr>
        </p:nvSpPr>
        <p:spPr>
          <a:xfrm>
            <a:off x="838200" y="1825624"/>
            <a:ext cx="10701270" cy="4780229"/>
          </a:xfrm>
        </p:spPr>
        <p:txBody>
          <a:bodyPr>
            <a:normAutofit fontScale="85000" lnSpcReduction="20000"/>
          </a:bodyPr>
          <a:lstStyle/>
          <a:p>
            <a:pPr marL="0" indent="0">
              <a:buNone/>
            </a:pPr>
            <a:r>
              <a:rPr lang="el-GR" dirty="0" smtClean="0">
                <a:solidFill>
                  <a:schemeClr val="accent2">
                    <a:lumMod val="75000"/>
                  </a:schemeClr>
                </a:solidFill>
              </a:rPr>
              <a:t>Μετά τη σύλληψή του, ο Χριστός </a:t>
            </a:r>
          </a:p>
          <a:p>
            <a:pPr marL="0" indent="0">
              <a:buNone/>
            </a:pPr>
            <a:r>
              <a:rPr lang="el-GR" dirty="0">
                <a:solidFill>
                  <a:schemeClr val="accent2">
                    <a:lumMod val="75000"/>
                  </a:schemeClr>
                </a:solidFill>
              </a:rPr>
              <a:t>δ</a:t>
            </a:r>
            <a:r>
              <a:rPr lang="el-GR" dirty="0" smtClean="0">
                <a:solidFill>
                  <a:schemeClr val="accent2">
                    <a:lumMod val="75000"/>
                  </a:schemeClr>
                </a:solidFill>
              </a:rPr>
              <a:t>ικάστηκε από τους αρχιερείς  που ήθελαν </a:t>
            </a:r>
          </a:p>
          <a:p>
            <a:pPr marL="0" indent="0">
              <a:buNone/>
            </a:pPr>
            <a:r>
              <a:rPr lang="el-GR" dirty="0" smtClean="0">
                <a:solidFill>
                  <a:schemeClr val="accent2">
                    <a:lumMod val="75000"/>
                  </a:schemeClr>
                </a:solidFill>
              </a:rPr>
              <a:t>τον θάνατό του.  Επειδή όμως οι Αρχιερείς </a:t>
            </a:r>
          </a:p>
          <a:p>
            <a:pPr marL="0" indent="0">
              <a:buNone/>
            </a:pPr>
            <a:r>
              <a:rPr lang="el-GR" dirty="0" smtClean="0">
                <a:solidFill>
                  <a:schemeClr val="accent2">
                    <a:lumMod val="75000"/>
                  </a:schemeClr>
                </a:solidFill>
              </a:rPr>
              <a:t>δεν μπορούσαν να διατάξουν την καταδίκη Του</a:t>
            </a:r>
          </a:p>
          <a:p>
            <a:pPr marL="0" indent="0">
              <a:buNone/>
            </a:pPr>
            <a:r>
              <a:rPr lang="el-GR" dirty="0">
                <a:solidFill>
                  <a:schemeClr val="accent2">
                    <a:lumMod val="75000"/>
                  </a:schemeClr>
                </a:solidFill>
              </a:rPr>
              <a:t>ο</a:t>
            </a:r>
            <a:r>
              <a:rPr lang="el-GR" dirty="0" smtClean="0">
                <a:solidFill>
                  <a:schemeClr val="accent2">
                    <a:lumMod val="75000"/>
                  </a:schemeClr>
                </a:solidFill>
              </a:rPr>
              <a:t>δήγησαν τον Χριστό στον Ρωμαίο διοικητή, </a:t>
            </a:r>
          </a:p>
          <a:p>
            <a:pPr marL="0" indent="0">
              <a:buNone/>
            </a:pPr>
            <a:r>
              <a:rPr lang="el-GR" dirty="0">
                <a:solidFill>
                  <a:schemeClr val="accent2">
                    <a:lumMod val="75000"/>
                  </a:schemeClr>
                </a:solidFill>
              </a:rPr>
              <a:t>τ</a:t>
            </a:r>
            <a:r>
              <a:rPr lang="el-GR" dirty="0" smtClean="0">
                <a:solidFill>
                  <a:schemeClr val="accent2">
                    <a:lumMod val="75000"/>
                  </a:schemeClr>
                </a:solidFill>
              </a:rPr>
              <a:t>ον Πόντιο Πιλάτο.  Αυτός όμως δεν ήθελε </a:t>
            </a:r>
          </a:p>
          <a:p>
            <a:pPr marL="0" indent="0">
              <a:buNone/>
            </a:pPr>
            <a:r>
              <a:rPr lang="el-GR" dirty="0">
                <a:solidFill>
                  <a:schemeClr val="accent2">
                    <a:lumMod val="75000"/>
                  </a:schemeClr>
                </a:solidFill>
              </a:rPr>
              <a:t>ν</a:t>
            </a:r>
            <a:r>
              <a:rPr lang="el-GR" dirty="0" smtClean="0">
                <a:solidFill>
                  <a:schemeClr val="accent2">
                    <a:lumMod val="75000"/>
                  </a:schemeClr>
                </a:solidFill>
              </a:rPr>
              <a:t>α έχει την ευθύνη της σταύρωσης του Χριστού.  </a:t>
            </a:r>
            <a:endParaRPr lang="el-GR" dirty="0">
              <a:solidFill>
                <a:schemeClr val="accent2">
                  <a:lumMod val="75000"/>
                </a:schemeClr>
              </a:solidFill>
            </a:endParaRPr>
          </a:p>
          <a:p>
            <a:pPr marL="0" indent="0">
              <a:buNone/>
            </a:pPr>
            <a:r>
              <a:rPr lang="el-GR" dirty="0" smtClean="0">
                <a:solidFill>
                  <a:schemeClr val="accent2">
                    <a:lumMod val="75000"/>
                  </a:schemeClr>
                </a:solidFill>
              </a:rPr>
              <a:t>Έτσι ζήτησε από το πλήθος που είχε μαζευτεί,</a:t>
            </a:r>
          </a:p>
          <a:p>
            <a:pPr marL="0" indent="0">
              <a:buNone/>
            </a:pPr>
            <a:r>
              <a:rPr lang="el-GR" dirty="0">
                <a:solidFill>
                  <a:schemeClr val="accent2">
                    <a:lumMod val="75000"/>
                  </a:schemeClr>
                </a:solidFill>
              </a:rPr>
              <a:t>σ</a:t>
            </a:r>
            <a:r>
              <a:rPr lang="el-GR" dirty="0" smtClean="0">
                <a:solidFill>
                  <a:schemeClr val="accent2">
                    <a:lumMod val="75000"/>
                  </a:schemeClr>
                </a:solidFill>
              </a:rPr>
              <a:t>ύμφωνα με ένα έθιμο που είχαν, να διαλέξει ποιον</a:t>
            </a:r>
          </a:p>
          <a:p>
            <a:pPr marL="0" indent="0">
              <a:buNone/>
            </a:pPr>
            <a:r>
              <a:rPr lang="el-GR" dirty="0" smtClean="0">
                <a:solidFill>
                  <a:schemeClr val="accent2">
                    <a:lumMod val="75000"/>
                  </a:schemeClr>
                </a:solidFill>
              </a:rPr>
              <a:t>ήθελε να απελευθερώσει, τον Ιησού ή τον Βαραββά,</a:t>
            </a:r>
          </a:p>
          <a:p>
            <a:pPr marL="0" indent="0">
              <a:buNone/>
            </a:pPr>
            <a:r>
              <a:rPr lang="el-GR" dirty="0">
                <a:solidFill>
                  <a:schemeClr val="accent2">
                    <a:lumMod val="75000"/>
                  </a:schemeClr>
                </a:solidFill>
              </a:rPr>
              <a:t>έ</a:t>
            </a:r>
            <a:r>
              <a:rPr lang="el-GR" dirty="0" smtClean="0">
                <a:solidFill>
                  <a:schemeClr val="accent2">
                    <a:lumMod val="75000"/>
                  </a:schemeClr>
                </a:solidFill>
              </a:rPr>
              <a:t>ναν φονιά.  Το  πλήθος, με  την  καθοδήγηση  των </a:t>
            </a:r>
          </a:p>
          <a:p>
            <a:pPr marL="0" indent="0">
              <a:buNone/>
            </a:pPr>
            <a:r>
              <a:rPr lang="el-GR" dirty="0">
                <a:solidFill>
                  <a:schemeClr val="accent2">
                    <a:lumMod val="75000"/>
                  </a:schemeClr>
                </a:solidFill>
              </a:rPr>
              <a:t>α</a:t>
            </a:r>
            <a:r>
              <a:rPr lang="el-GR" dirty="0" smtClean="0">
                <a:solidFill>
                  <a:schemeClr val="accent2">
                    <a:lumMod val="75000"/>
                  </a:schemeClr>
                </a:solidFill>
              </a:rPr>
              <a:t>ρχιερέων, επέλεξε  τον  Βαραββά.</a:t>
            </a:r>
          </a:p>
          <a:p>
            <a:pPr marL="0" indent="0">
              <a:buNone/>
            </a:pPr>
            <a:endParaRPr lang="en-US" dirty="0"/>
          </a:p>
        </p:txBody>
      </p:sp>
    </p:spTree>
    <p:extLst>
      <p:ext uri="{BB962C8B-B14F-4D97-AF65-F5344CB8AC3E}">
        <p14:creationId xmlns:p14="http://schemas.microsoft.com/office/powerpoint/2010/main" val="400008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905" y="1146973"/>
            <a:ext cx="4155701" cy="5543106"/>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l-GR" b="1" dirty="0" smtClean="0">
                <a:solidFill>
                  <a:schemeClr val="accent2">
                    <a:lumMod val="50000"/>
                  </a:schemeClr>
                </a:solidFill>
              </a:rPr>
              <a:t/>
            </a:r>
            <a:br>
              <a:rPr lang="el-GR" b="1" dirty="0" smtClean="0">
                <a:solidFill>
                  <a:schemeClr val="accent2">
                    <a:lumMod val="50000"/>
                  </a:schemeClr>
                </a:solidFill>
              </a:rPr>
            </a:br>
            <a:r>
              <a:rPr lang="el-GR" b="1" dirty="0" smtClean="0">
                <a:solidFill>
                  <a:schemeClr val="accent2">
                    <a:lumMod val="50000"/>
                  </a:schemeClr>
                </a:solidFill>
              </a:rPr>
              <a:t>Νυμφίος</a:t>
            </a:r>
            <a:endParaRPr lang="en-US" b="1" dirty="0">
              <a:solidFill>
                <a:schemeClr val="accent2">
                  <a:lumMod val="50000"/>
                </a:schemeClr>
              </a:solidFill>
            </a:endParaRPr>
          </a:p>
        </p:txBody>
      </p:sp>
      <p:sp>
        <p:nvSpPr>
          <p:cNvPr id="6" name="Content Placeholder 5"/>
          <p:cNvSpPr>
            <a:spLocks noGrp="1"/>
          </p:cNvSpPr>
          <p:nvPr>
            <p:ph idx="1"/>
          </p:nvPr>
        </p:nvSpPr>
        <p:spPr/>
        <p:txBody>
          <a:bodyPr/>
          <a:lstStyle/>
          <a:p>
            <a:pPr marL="0" indent="0">
              <a:buNone/>
            </a:pPr>
            <a:endParaRPr lang="el-GR" dirty="0" smtClean="0"/>
          </a:p>
          <a:p>
            <a:pPr marL="0" indent="0">
              <a:buNone/>
            </a:pPr>
            <a:r>
              <a:rPr lang="el-GR" dirty="0" smtClean="0">
                <a:solidFill>
                  <a:schemeClr val="accent2">
                    <a:lumMod val="75000"/>
                  </a:schemeClr>
                </a:solidFill>
              </a:rPr>
              <a:t>Μετά την καταδίκη,  φόρεσαν στον Ιησού</a:t>
            </a:r>
          </a:p>
          <a:p>
            <a:pPr marL="0" indent="0">
              <a:buNone/>
            </a:pPr>
            <a:r>
              <a:rPr lang="el-GR" dirty="0">
                <a:solidFill>
                  <a:schemeClr val="accent2">
                    <a:lumMod val="75000"/>
                  </a:schemeClr>
                </a:solidFill>
              </a:rPr>
              <a:t>έ</a:t>
            </a:r>
            <a:r>
              <a:rPr lang="el-GR" dirty="0" smtClean="0">
                <a:solidFill>
                  <a:schemeClr val="accent2">
                    <a:lumMod val="75000"/>
                  </a:schemeClr>
                </a:solidFill>
              </a:rPr>
              <a:t>να αγκάθινο στεφάνι και πορφύρα.  </a:t>
            </a:r>
          </a:p>
          <a:p>
            <a:pPr marL="0" indent="0">
              <a:buNone/>
            </a:pPr>
            <a:r>
              <a:rPr lang="el-GR" dirty="0" smtClean="0">
                <a:solidFill>
                  <a:schemeClr val="accent2">
                    <a:lumMod val="75000"/>
                  </a:schemeClr>
                </a:solidFill>
              </a:rPr>
              <a:t>Τον κορόιδευαν, τον χτυπούσαν και τον</a:t>
            </a:r>
          </a:p>
          <a:p>
            <a:pPr marL="0" indent="0">
              <a:buNone/>
            </a:pPr>
            <a:r>
              <a:rPr lang="el-GR" dirty="0">
                <a:solidFill>
                  <a:schemeClr val="accent2">
                    <a:lumMod val="75000"/>
                  </a:schemeClr>
                </a:solidFill>
              </a:rPr>
              <a:t>έ</a:t>
            </a:r>
            <a:r>
              <a:rPr lang="el-GR" dirty="0" smtClean="0">
                <a:solidFill>
                  <a:schemeClr val="accent2">
                    <a:lumMod val="75000"/>
                  </a:schemeClr>
                </a:solidFill>
              </a:rPr>
              <a:t>φτυναν.  Η  ώρα της Σταύρωσης πλησιάζει…</a:t>
            </a:r>
            <a:endParaRPr lang="en-US" dirty="0">
              <a:solidFill>
                <a:schemeClr val="accent2">
                  <a:lumMod val="75000"/>
                </a:schemeClr>
              </a:solidFill>
            </a:endParaRPr>
          </a:p>
        </p:txBody>
      </p:sp>
    </p:spTree>
    <p:extLst>
      <p:ext uri="{BB962C8B-B14F-4D97-AF65-F5344CB8AC3E}">
        <p14:creationId xmlns:p14="http://schemas.microsoft.com/office/powerpoint/2010/main" val="1690104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1111</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Το  Σάββατο του Λαζάρου</vt:lpstr>
      <vt:lpstr>Η  Κυριακή  των  Βαΐων</vt:lpstr>
      <vt:lpstr>Μυστικός Δείπνος </vt:lpstr>
      <vt:lpstr>Ιερός Νιπτήρ</vt:lpstr>
      <vt:lpstr>Προσευχή στο Όρος των Ελαιών</vt:lpstr>
      <vt:lpstr>Η προδοσία του Ιούδα</vt:lpstr>
      <vt:lpstr>Πόντιος Πιλάτος – Η δίκη του Χριστού</vt:lpstr>
      <vt:lpstr> Νυμφίος</vt:lpstr>
      <vt:lpstr>Ανάβαση στον Γολγοθά</vt:lpstr>
      <vt:lpstr>Σταύρωση</vt:lpstr>
      <vt:lpstr>PowerPoint Presentation</vt:lpstr>
      <vt:lpstr>Αποκαθήλωση</vt:lpstr>
      <vt:lpstr>Επιτάφιος Θρήνος</vt:lpstr>
      <vt:lpstr>Ανάσταση</vt:lpstr>
      <vt:lpstr>Ανάσταση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dc:creator>
  <cp:lastModifiedBy>Alexis</cp:lastModifiedBy>
  <cp:revision>23</cp:revision>
  <dcterms:created xsi:type="dcterms:W3CDTF">2020-03-25T17:47:38Z</dcterms:created>
  <dcterms:modified xsi:type="dcterms:W3CDTF">2020-04-10T07:23:42Z</dcterms:modified>
</cp:coreProperties>
</file>