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92" r:id="rId3"/>
    <p:sldId id="260" r:id="rId4"/>
    <p:sldId id="302" r:id="rId5"/>
    <p:sldId id="307" r:id="rId6"/>
    <p:sldId id="303" r:id="rId7"/>
    <p:sldId id="308" r:id="rId8"/>
    <p:sldId id="305" r:id="rId9"/>
    <p:sldId id="306" r:id="rId10"/>
    <p:sldId id="304" r:id="rId11"/>
    <p:sldId id="301" r:id="rId12"/>
    <p:sldId id="309" r:id="rId13"/>
    <p:sldId id="311" r:id="rId14"/>
    <p:sldId id="310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28" autoAdjust="0"/>
    <p:restoredTop sz="94581" autoAdjust="0"/>
  </p:normalViewPr>
  <p:slideViewPr>
    <p:cSldViewPr>
      <p:cViewPr>
        <p:scale>
          <a:sx n="68" d="100"/>
          <a:sy n="68" d="100"/>
        </p:scale>
        <p:origin x="-151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54D13-CE7C-41B4-82A3-F14580E1FA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4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D6B84-27F1-43C3-9982-8689F8FB5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1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BBCC1-B23E-4D8B-A255-B2D7D0A3D1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09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C5D2B-4496-4405-B8C2-6F2C3DB19F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06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3636F-AF89-4AF9-8137-D9D5269F0E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05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53E3C-22CE-483E-83FE-7CAAD305A4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91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A5824-078E-497B-9334-BC62D2E087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53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F9159-FCCD-45EF-9462-6D5B7A39C9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22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93484-CDFC-4689-977B-B2C1871C52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19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BB65B-2149-4A44-9BA5-B393BC86F6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15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41511-CEE1-44BA-810F-6E6CDE6CC9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90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8103-AC78-4D37-B122-12786EFB12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11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46AF38F-8F49-464F-8C7F-05F79217DA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RES TH LEXH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95288" y="5589588"/>
            <a:ext cx="8570912" cy="1036637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68313" y="5734050"/>
            <a:ext cx="8494712" cy="10779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Οι</a:t>
            </a:r>
            <a:r>
              <a:rPr lang="en-GB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GB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αγωνιστές</a:t>
            </a:r>
            <a:r>
              <a:rPr lang="en-GB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GB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υπέφεραν</a:t>
            </a:r>
            <a:r>
              <a:rPr lang="en-GB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GB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καρτερικά</a:t>
            </a:r>
            <a:r>
              <a:rPr lang="en-GB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GB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τα</a:t>
            </a:r>
            <a:r>
              <a:rPr lang="en-GB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GB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Β</a:t>
            </a:r>
            <a:r>
              <a:rPr lang="en-GB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GB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 _ _ _ _ _ _ _ _ _ _</a:t>
            </a: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  <a:p>
            <a:pPr>
              <a:defRPr/>
            </a:pPr>
            <a:r>
              <a:rPr lang="en-GB" sz="2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των</a:t>
            </a:r>
            <a:r>
              <a:rPr lang="en-GB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GB" sz="2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Άγγλων</a:t>
            </a:r>
            <a:r>
              <a:rPr lang="en-GB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GB" sz="2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μα</a:t>
            </a:r>
            <a:r>
              <a:rPr lang="en-GB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GB" sz="2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δε</a:t>
            </a:r>
            <a:r>
              <a:rPr lang="en-GB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GB" sz="2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μαρτυρούσαν</a:t>
            </a:r>
            <a:r>
              <a:rPr lang="en-GB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 sz="21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Π_ _ _ _ _ _ _ _ _ _</a:t>
            </a:r>
            <a:r>
              <a:rPr lang="en-GB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του               </a:t>
            </a:r>
          </a:p>
          <a:p>
            <a:pPr>
              <a:defRPr/>
            </a:pPr>
            <a:r>
              <a:rPr lang="el-G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Α</a:t>
            </a:r>
            <a:r>
              <a:rPr lang="en-GB" sz="2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γώνα</a:t>
            </a:r>
            <a:r>
              <a:rPr lang="el-G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.</a:t>
            </a:r>
            <a:r>
              <a:rPr lang="en-GB" sz="21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156325" y="5734050"/>
            <a:ext cx="2663825" cy="427038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sz="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   </a:t>
            </a:r>
            <a:r>
              <a:rPr 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l-GR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ΣΑΝΙΣΤΗΡΙΑ</a:t>
            </a:r>
          </a:p>
        </p:txBody>
      </p:sp>
      <p:pic>
        <p:nvPicPr>
          <p:cNvPr id="11269" name="Picture 7" descr="Βασανιστήρια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908050"/>
            <a:ext cx="6045200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219700" y="6092825"/>
            <a:ext cx="2663825" cy="431800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sz="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   </a:t>
            </a:r>
            <a:r>
              <a:rPr lang="el-GR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ΛΗΡΟΦΟΡΙΕΣ</a:t>
            </a:r>
          </a:p>
        </p:txBody>
      </p:sp>
    </p:spTree>
  </p:cSld>
  <p:clrMapOvr>
    <a:masterClrMapping/>
  </p:clrMapOvr>
  <p:transition>
    <p:sndAc>
      <p:stSnd>
        <p:snd r:embed="rId2" name="CAS_SYN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468313" y="5589588"/>
            <a:ext cx="8497887" cy="1036637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539750" y="5661025"/>
            <a:ext cx="8351838" cy="11080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Οι Άγγλοι αφού δεν μπόρεσαν να 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πείσουν τον 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>
              <a:defRPr/>
            </a:pPr>
            <a: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Αυξεντίου να παραδοθεί έκαψαν το </a:t>
            </a:r>
            <a:r>
              <a:rPr 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K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 _ _ _ _ _ _ _ _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του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.</a:t>
            </a:r>
            <a:endParaRPr lang="en-GB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6084888" y="6021388"/>
            <a:ext cx="2232025" cy="427037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ΡΗΣΦΥΓΕΤΟ</a:t>
            </a:r>
          </a:p>
        </p:txBody>
      </p:sp>
      <p:pic>
        <p:nvPicPr>
          <p:cNvPr id="12293" name="Picture 7" descr="C:\Users\Nicoleta\Pictures\Κρησφύγετο Αυξεντίου.asp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33375"/>
            <a:ext cx="69342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CAS_SYN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468313" y="5589588"/>
            <a:ext cx="8497887" cy="1036637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39750" y="5229225"/>
            <a:ext cx="8281988" cy="83026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Ο Ευαγόρας Παλληκαρίδης ήταν ο τελευταίος ήρωας της </a:t>
            </a: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Α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21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 _ _ _ _ _ _ 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484438" y="5589588"/>
            <a:ext cx="1871662" cy="461962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ΓΧΟΝΗΣ</a:t>
            </a:r>
          </a:p>
        </p:txBody>
      </p:sp>
      <p:pic>
        <p:nvPicPr>
          <p:cNvPr id="13317" name="Picture 12" descr="Αγχόνη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36449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3" descr="Ευαγόρας Παλληκαρίδης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76250"/>
            <a:ext cx="30003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CAS_SYN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468313" y="5589588"/>
            <a:ext cx="8497887" cy="1036637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39750" y="5229225"/>
            <a:ext cx="8281988" cy="1570038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Στα </a:t>
            </a: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Φ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21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 _ _ _ _ _ _ _ _ _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   Μ _ _ _ _ _ _  </a:t>
            </a: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βρίσκονται θαμμένοι δεκατρείς ήρωες που η μνήμη τους θα μείνει  </a:t>
            </a: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Α_ _ _ _ _ _ </a:t>
            </a:r>
          </a:p>
          <a:p>
            <a:pPr>
              <a:defRPr/>
            </a:pP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403350" y="5229225"/>
            <a:ext cx="2736850" cy="457200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ΥΛΑΚΙΣΜΕΝΑ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356100" y="5229225"/>
            <a:ext cx="2160588" cy="461963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ΝΗΜΑΤΑ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692275" y="5949950"/>
            <a:ext cx="2087563" cy="457200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ΘΑΝΑΤΗ</a:t>
            </a:r>
          </a:p>
        </p:txBody>
      </p:sp>
      <p:pic>
        <p:nvPicPr>
          <p:cNvPr id="14343" name="Picture 12" descr="Φυλακισμένα μνήματα 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33375"/>
            <a:ext cx="73739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CAS_SYN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468313" y="5589588"/>
            <a:ext cx="8497887" cy="1036637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39750" y="5229225"/>
            <a:ext cx="8281988" cy="12001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Οι Άγγλοι έφυγαν από την Κύπρο και η Κύπρος ανακηρύχτηκε επίσημα ανεξάρτητο κράτος την</a:t>
            </a:r>
          </a:p>
          <a:p>
            <a:pPr>
              <a:defRPr/>
            </a:pP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Π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21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 _ _ _ </a:t>
            </a:r>
            <a:r>
              <a:rPr lang="el-GR" sz="21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Ο_ _ _ _ _ _ _ _     _ _ _ _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827088" y="5949950"/>
            <a:ext cx="1368425" cy="457200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ΡΩΤΗ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39975" y="5949950"/>
            <a:ext cx="2303463" cy="460375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ΚΤΩΒΡΙΟΥ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643438" y="5949950"/>
            <a:ext cx="1368425" cy="457200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1960</a:t>
            </a:r>
          </a:p>
        </p:txBody>
      </p:sp>
      <p:pic>
        <p:nvPicPr>
          <p:cNvPr id="15367" name="Picture 12" descr="Συμφωνία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04813"/>
            <a:ext cx="668655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CAS_SYN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533400" y="5638800"/>
            <a:ext cx="8229600" cy="91440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09600" y="5715000"/>
            <a:ext cx="8077200" cy="7620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/>
            </a:r>
            <a:br>
              <a:rPr 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en-GB" sz="2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11188" y="5734050"/>
            <a:ext cx="8137525" cy="8223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Με τη χρήση των όπλων οι αγωνιστές της ΕΟΚΑ </a:t>
            </a:r>
          </a:p>
          <a:p>
            <a:pPr>
              <a:defRPr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διεξήγαγαν τον </a:t>
            </a: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Ε _ _ _ _ _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Αγώνα του 1955-1959.</a:t>
            </a:r>
            <a:endParaRPr lang="el-GR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348038" y="6092825"/>
            <a:ext cx="1584325" cy="457200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ΝΟΠΛΟ</a:t>
            </a:r>
          </a:p>
        </p:txBody>
      </p:sp>
      <p:pic>
        <p:nvPicPr>
          <p:cNvPr id="3078" name="Picture 9" descr="Έκρηξη βόμβας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76250"/>
            <a:ext cx="75311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CAS_SYN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95288" y="5373688"/>
            <a:ext cx="8424862" cy="1179512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9750" y="5445125"/>
            <a:ext cx="8135938" cy="109696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Οι Άγγλοι </a:t>
            </a:r>
            <a:r>
              <a:rPr lang="el-GR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Α</a:t>
            </a:r>
            <a:r>
              <a:rPr lang="en-US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19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 _ _ _ _ _ _ _ _ _ _ _</a:t>
            </a:r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είχαν αποικίες σε</a:t>
            </a:r>
            <a:r>
              <a:rPr 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όλο τον κόσμο</a:t>
            </a:r>
            <a:r>
              <a:rPr 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τις οποίες εκμεταλλεύονταν για</a:t>
            </a:r>
            <a:r>
              <a:rPr 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το δικό τους συμφέρον.</a:t>
            </a:r>
            <a:endParaRPr lang="en-GB" sz="2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339975" y="5445125"/>
            <a:ext cx="2663825" cy="427038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ΠΟΙΚΙΟΚΡΑΤΕΣ</a:t>
            </a:r>
          </a:p>
        </p:txBody>
      </p:sp>
    </p:spTree>
  </p:cSld>
  <p:clrMapOvr>
    <a:masterClrMapping/>
  </p:clrMapOvr>
  <p:transition>
    <p:sndAc>
      <p:stSnd>
        <p:snd r:embed="rId2" name="CAS_SYN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68313" y="5589588"/>
            <a:ext cx="8497887" cy="1036637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539750" y="5661025"/>
            <a:ext cx="8351838" cy="12001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Τα παλικάρια της Κύπρου έβγαιναν </a:t>
            </a: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Α </a:t>
            </a:r>
            <a:r>
              <a:rPr lang="el-GR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 _ _ _ _ _ _</a:t>
            </a: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στα βουνά και έστηναν  </a:t>
            </a: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Ε_ _ _ _ _ _ </a:t>
            </a: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στους Άγγλους.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516688" y="5661025"/>
            <a:ext cx="1943100" cy="457200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ΝΤΑΡΤΕΣ</a:t>
            </a:r>
          </a:p>
        </p:txBody>
      </p:sp>
      <p:pic>
        <p:nvPicPr>
          <p:cNvPr id="5125" name="Picture 7" descr="Αντάρτες στο βουνό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76250"/>
            <a:ext cx="721201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643438" y="6021388"/>
            <a:ext cx="1943100" cy="461962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ΝΕΔΡΕΣ</a:t>
            </a:r>
          </a:p>
        </p:txBody>
      </p:sp>
    </p:spTree>
  </p:cSld>
  <p:clrMapOvr>
    <a:masterClrMapping/>
  </p:clrMapOvr>
  <p:transition>
    <p:sndAc>
      <p:stSnd>
        <p:snd r:embed="rId2" name="CAS_SYN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468313" y="5589588"/>
            <a:ext cx="8497887" cy="1036637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39750" y="5229225"/>
            <a:ext cx="8281988" cy="1570038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Μαθητές και μαθήτριες έκρυβαν στις τσάντες τους </a:t>
            </a: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Π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21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 _ _ _ _ _ _ _ _ _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του Αγώνα, οργάνωναν </a:t>
            </a:r>
          </a:p>
          <a:p>
            <a:pPr>
              <a:defRPr/>
            </a:pP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Δ_ _ _ _ _ _ _ _ _ , </a:t>
            </a: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και</a:t>
            </a: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έγραφαν </a:t>
            </a: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Σ_ _ _ _ _ _ _ _ </a:t>
            </a:r>
          </a:p>
          <a:p>
            <a:pPr>
              <a:defRPr/>
            </a:pP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στους τοίχους.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403350" y="5589588"/>
            <a:ext cx="2736850" cy="457200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ΡΟΚΗΡΥΞΕΙΣ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1188" y="5949950"/>
            <a:ext cx="2736850" cy="457200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ΙΑΔΗΛΩΣΕΙΣ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435600" y="5949950"/>
            <a:ext cx="2376488" cy="457200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ΥΝΘΗΜΑΤΑ</a:t>
            </a:r>
          </a:p>
        </p:txBody>
      </p:sp>
      <p:pic>
        <p:nvPicPr>
          <p:cNvPr id="6151" name="Picture 9" descr="Μαθητική διαδήλωση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67"/>
          <a:stretch>
            <a:fillRect/>
          </a:stretch>
        </p:blipFill>
        <p:spPr bwMode="auto">
          <a:xfrm>
            <a:off x="465138" y="765175"/>
            <a:ext cx="3186112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0" descr="Σύνθημα 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2521">
            <a:off x="4248150" y="1071563"/>
            <a:ext cx="4275138" cy="24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1" descr="Σύνθημα 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068638"/>
            <a:ext cx="30162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CAS_SYN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468313" y="5589588"/>
            <a:ext cx="8497887" cy="1036637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539750" y="5661025"/>
            <a:ext cx="8351838" cy="8223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Οι Άγγλοι</a:t>
            </a:r>
            <a:r>
              <a:rPr lang="el-G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για να βρουν τους αγωνιστές</a:t>
            </a:r>
            <a:r>
              <a:rPr lang="el-G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 </a:t>
            </a:r>
            <a:r>
              <a:rPr 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διενεργούσαν </a:t>
            </a:r>
            <a:r>
              <a:rPr lang="en-GB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Ε</a:t>
            </a:r>
            <a:r>
              <a:rPr lang="en-GB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GB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 _ _ _ _ _</a:t>
            </a: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132138" y="6021388"/>
            <a:ext cx="1800225" cy="457200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ΡΕ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YNE</a:t>
            </a:r>
            <a:r>
              <a:rPr lang="el-G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Σ</a:t>
            </a:r>
          </a:p>
        </p:txBody>
      </p:sp>
      <p:pic>
        <p:nvPicPr>
          <p:cNvPr id="7173" name="Picture 7" descr="Έρευνα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20713"/>
            <a:ext cx="675798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CAS_SYN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468313" y="5589588"/>
            <a:ext cx="8497887" cy="1036637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39750" y="5229225"/>
            <a:ext cx="8281988" cy="83026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Επιβλήθηκε από τους Άγγλους ο κατ’ οίκον περιορισμός, το γνωστό </a:t>
            </a: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«Κ</a:t>
            </a: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21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 _ _ _ _ </a:t>
            </a:r>
            <a:r>
              <a:rPr lang="en-US" sz="21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</a:t>
            </a:r>
            <a:r>
              <a:rPr lang="el-GR" sz="21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»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787900" y="5589588"/>
            <a:ext cx="1727200" cy="461962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ΕΡΦΙΟΥ</a:t>
            </a:r>
          </a:p>
        </p:txBody>
      </p:sp>
    </p:spTree>
  </p:cSld>
  <p:clrMapOvr>
    <a:masterClrMapping/>
  </p:clrMapOvr>
  <p:transition>
    <p:sndAc>
      <p:stSnd>
        <p:snd r:embed="rId2" name="CAS_SYN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468313" y="5589588"/>
            <a:ext cx="8497887" cy="1036637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755650" y="5734050"/>
            <a:ext cx="7777163" cy="8223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l-G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Οι Άγγλοι προέβαιναν καθημερινά σε </a:t>
            </a:r>
            <a:br>
              <a:rPr lang="el-G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l-G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Σ</a:t>
            </a:r>
            <a:r>
              <a:rPr lang="el-GR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 _ _ _ _ _ _ _</a:t>
            </a:r>
            <a:r>
              <a:rPr lang="el-G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.</a:t>
            </a:r>
            <a:endParaRPr lang="en-GB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635375" y="6092825"/>
            <a:ext cx="2663825" cy="457200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sz="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ΥΛΛΗΨΕΙΣ</a:t>
            </a:r>
          </a:p>
        </p:txBody>
      </p:sp>
      <p:pic>
        <p:nvPicPr>
          <p:cNvPr id="9221" name="Picture 7" descr="Σύλληψη 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3429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Σύλληψη μαθητή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692150"/>
            <a:ext cx="3027362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CAS_SYN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468313" y="5373688"/>
            <a:ext cx="8497887" cy="1252537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539750" y="5373688"/>
            <a:ext cx="8281988" cy="1144587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3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Οι Άγγλοι, για να περιορίσουν τη δράση των</a:t>
            </a:r>
            <a:r>
              <a:rPr lang="en-US" sz="23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 sz="23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αγωνιστών της ΕΟΚΑ, δημιούργησα</a:t>
            </a:r>
            <a:r>
              <a:rPr lang="el-GR" sz="2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ν </a:t>
            </a:r>
            <a:br>
              <a:rPr lang="el-GR" sz="2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l-GR" sz="23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Σ</a:t>
            </a:r>
            <a:r>
              <a:rPr lang="en-US" sz="21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2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 _ _ _ _ _ _ _ _</a:t>
            </a:r>
            <a:r>
              <a:rPr lang="en-US" sz="21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 sz="21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 sz="23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Σ</a:t>
            </a:r>
            <a:r>
              <a:rPr lang="en-US" sz="21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2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 _ _ _ _ _ _ _ _ _</a:t>
            </a: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 sz="2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_</a:t>
            </a:r>
            <a:r>
              <a:rPr lang="el-GR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.</a:t>
            </a:r>
            <a:endParaRPr lang="en-GB" sz="1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979613" y="5949950"/>
            <a:ext cx="5473700" cy="565150"/>
          </a:xfrm>
          <a:prstGeom prst="rect">
            <a:avLst/>
          </a:prstGeom>
          <a:solidFill>
            <a:srgbClr val="00CC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sz="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br>
              <a:rPr lang="el-GR" sz="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l-GR" sz="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r>
              <a:rPr lang="el-GR" sz="23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ΤΡΑΤΟΠΕΔΑ     ΥΓΚΕΝΤΡΩΣΕΩΣ</a:t>
            </a:r>
          </a:p>
        </p:txBody>
      </p:sp>
      <p:pic>
        <p:nvPicPr>
          <p:cNvPr id="10245" name="Picture 7" descr="Κρατητήρια 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620713"/>
            <a:ext cx="69056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CAS_SYN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375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Calibri</vt:lpstr>
      <vt:lpstr>Tahoma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</cp:lastModifiedBy>
  <cp:revision>43</cp:revision>
  <dcterms:created xsi:type="dcterms:W3CDTF">2003-02-19T09:44:31Z</dcterms:created>
  <dcterms:modified xsi:type="dcterms:W3CDTF">2016-04-01T07:07:26Z</dcterms:modified>
</cp:coreProperties>
</file>