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9" r:id="rId10"/>
    <p:sldId id="266" r:id="rId11"/>
    <p:sldId id="268" r:id="rId1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99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8385B-5550-42C2-BAF2-CD486490F1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2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2A1F18-46FD-4DB3-8771-35F1742A5DEC}" type="slidenum">
              <a:rPr lang="el-GR" smtClean="0"/>
              <a:pPr eaLnBrk="1" hangingPunct="1"/>
              <a:t>1</a:t>
            </a:fld>
            <a:endParaRPr lang="el-GR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E60308-FBFB-4F67-AC74-724001C9629B}" type="slidenum">
              <a:rPr lang="el-GR" smtClean="0"/>
              <a:pPr eaLnBrk="1" hangingPunct="1"/>
              <a:t>10</a:t>
            </a:fld>
            <a:endParaRPr lang="el-GR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8CF2C-43CD-4BFF-A079-A1F4E367C3E0}" type="slidenum">
              <a:rPr lang="el-GR" smtClean="0"/>
              <a:pPr eaLnBrk="1" hangingPunct="1"/>
              <a:t>11</a:t>
            </a:fld>
            <a:endParaRPr lang="el-GR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550E68-FFDF-482D-826E-3DBECDE4D2A6}" type="slidenum">
              <a:rPr lang="el-GR" smtClean="0"/>
              <a:pPr eaLnBrk="1" hangingPunct="1"/>
              <a:t>2</a:t>
            </a:fld>
            <a:endParaRPr lang="el-GR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9B678B-B953-47AD-98EC-1AAAF47B8DE9}" type="slidenum">
              <a:rPr lang="el-GR" smtClean="0"/>
              <a:pPr eaLnBrk="1" hangingPunct="1"/>
              <a:t>3</a:t>
            </a:fld>
            <a:endParaRPr lang="el-GR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4F12C4-B45A-4E20-B9C0-07B7800DE6F7}" type="slidenum">
              <a:rPr lang="el-GR" smtClean="0"/>
              <a:pPr eaLnBrk="1" hangingPunct="1"/>
              <a:t>4</a:t>
            </a:fld>
            <a:endParaRPr lang="el-GR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617826-1921-43DF-BFDF-9482D146BE83}" type="slidenum">
              <a:rPr lang="el-GR" smtClean="0"/>
              <a:pPr eaLnBrk="1" hangingPunct="1"/>
              <a:t>5</a:t>
            </a:fld>
            <a:endParaRPr lang="el-GR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2935E-2B5D-48CD-875E-1E5F0E7DBD7F}" type="slidenum">
              <a:rPr lang="el-GR" smtClean="0"/>
              <a:pPr eaLnBrk="1" hangingPunct="1"/>
              <a:t>6</a:t>
            </a:fld>
            <a:endParaRPr lang="el-GR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957C0-CF6D-49A8-9A6D-97DFED490A58}" type="slidenum">
              <a:rPr lang="el-GR" smtClean="0"/>
              <a:pPr eaLnBrk="1" hangingPunct="1"/>
              <a:t>7</a:t>
            </a:fld>
            <a:endParaRPr lang="el-GR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5527D-F8DB-4BAE-B414-C6B39F572F26}" type="slidenum">
              <a:rPr lang="el-GR" smtClean="0"/>
              <a:pPr eaLnBrk="1" hangingPunct="1"/>
              <a:t>8</a:t>
            </a:fld>
            <a:endParaRPr lang="el-GR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2BB717-CA04-4552-9FA8-254B8CCA96CF}" type="slidenum">
              <a:rPr lang="el-GR" smtClean="0"/>
              <a:pPr eaLnBrk="1" hangingPunct="1"/>
              <a:t>9</a:t>
            </a:fld>
            <a:endParaRPr lang="el-GR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7481-1B26-4B1E-9E6A-8949BC03C3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75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02654-5340-47C3-800E-E5416C6ABD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97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0737-D47F-4A02-A177-006B8CBC36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88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E5E79-CE82-4355-8595-D34D4C214E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336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C7E9-3398-4C64-AE1E-1A8060601E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34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7532-4EA9-4A2D-93A2-7B191D4CFD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72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167C0-D42F-4E74-8D9C-D76CDB5F17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2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4244F-1FD9-46B6-B943-E9667ACE3B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3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3EDA9-0FCD-49BA-A81E-10CDC5A8AF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86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BBB0-EA13-4196-8BFE-789FA08996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3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B0FE-6DD1-4FDA-9596-6D51A24EF0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7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78B2-877D-4264-95C9-96B50F79C4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743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D06A39-4E33-4F28-BEED-429876FDA8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1&#951;%20&#913;&#960;&#961;&#953;&#955;&#943;&#953;&#959;&#965;%201955%20&#928;&#945;&#961;&#959;&#965;&#963;&#943;&#945;&#963;&#951;/O%20agonas%20tis%20EOKA(Pavlos)/ARXIGO~1.DOC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1&#951;%20&#913;&#960;&#961;&#953;&#955;&#943;&#953;&#959;&#965;%201955%20&#928;&#945;&#961;&#959;&#965;&#963;&#943;&#945;&#963;&#951;/O%20agonas%20tis%20EOKA(Pavlos)/DIGENIS.DOC" TargetMode="External"/><Relationship Id="rId5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1&#951;%20&#913;&#960;&#961;&#953;&#955;&#943;&#953;&#959;&#965;%201955%20&#928;&#945;&#961;&#959;&#965;&#963;&#943;&#945;&#963;&#951;/O%20agonas%20tis%20EOKA(Pavlos)/EVAGOR~1.DOC" TargetMode="External"/><Relationship Id="rId7" Type="http://schemas.openxmlformats.org/officeDocument/2006/relationships/hyperlink" Target="1&#951;%20&#913;&#960;&#961;&#953;&#955;&#943;&#953;&#959;&#965;%201955%20&#928;&#945;&#961;&#959;&#965;&#963;&#943;&#945;&#963;&#951;/O%20agonas%20tis%20EOKA(Pavlos)/KYRIAK~1.DOC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1&#951;%20&#913;&#960;&#961;&#953;&#955;&#943;&#953;&#959;&#965;%201955%20&#928;&#945;&#961;&#959;&#965;&#963;&#943;&#945;&#963;&#951;/O%20agonas%20tis%20EOKA(Pavlos)/XARALA~1.DOC" TargetMode="External"/><Relationship Id="rId5" Type="http://schemas.openxmlformats.org/officeDocument/2006/relationships/hyperlink" Target="1&#951;%20&#913;&#960;&#961;&#953;&#955;&#943;&#953;&#959;&#965;%201955%20&#928;&#945;&#961;&#959;&#965;&#963;&#943;&#945;&#963;&#951;/O%20agonas%20tis%20EOKA(Pavlos)/GRIGOR~1.DOC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hyperlink" Target="1&#951;%20&#913;&#960;&#961;&#953;&#955;&#943;&#953;&#959;&#965;%201955%20&#928;&#945;&#961;&#959;&#965;&#963;&#943;&#945;&#963;&#951;/O%20agonas%20tis%20EOKA(Pavlos)/MARKOS~1.DO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1&#951;%20&#913;&#960;&#961;&#953;&#955;&#943;&#953;&#959;&#965;%201955%20&#928;&#945;&#961;&#959;&#965;&#963;&#943;&#945;&#963;&#951;/O%20agonas%20tis%20EOKA(Pavlos)/AXYRON~1.DOC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hyperlink" Target="XRISTO~1.DOC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ANDREA~3.DOC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LIASP~1.DOC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FOTISP~1.DOC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Impact"/>
              </a:rPr>
              <a:t>Ο ΑΓΩΝΑΣ ΤΗΣ Ε.Ο.Κ.Α.</a:t>
            </a:r>
          </a:p>
          <a:p>
            <a:pPr algn="ctr"/>
            <a:r>
              <a:rPr lang="el-GR" sz="3600" kern="1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Impact"/>
              </a:rPr>
              <a:t>ΓΙΑ ΑΠΕΛΕΥΘΕΡΩΣΗ</a:t>
            </a:r>
          </a:p>
          <a:p>
            <a:pPr algn="ctr"/>
            <a:r>
              <a:rPr lang="el-GR" sz="3600" kern="1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Impact"/>
              </a:rPr>
              <a:t>1955 - 1959</a:t>
            </a:r>
            <a:endParaRPr lang="en-US" sz="3600" kern="10">
              <a:ln w="317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CCFF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prstShdw prst="shdw13" dist="53882" dir="13500000">
                  <a:srgbClr val="000099">
                    <a:alpha val="50000"/>
                  </a:srgbClr>
                </a:prstShdw>
              </a:effectLst>
              <a:latin typeface="Impact"/>
            </a:endParaRP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1295400" y="266700"/>
            <a:ext cx="6553200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l-GR" sz="3600" i="1" kern="10">
                <a:ln w="317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000099">
                      <a:alpha val="50000"/>
                    </a:srgbClr>
                  </a:prstShdw>
                </a:effectLst>
                <a:latin typeface="Impact"/>
              </a:rPr>
              <a:t>ΧΡΟΝΙΑ  ΗΡΩΙΚΑ </a:t>
            </a:r>
            <a:endParaRPr lang="en-US" sz="3600" i="1" kern="10">
              <a:ln w="317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CCFF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prstShdw prst="shdw13" dist="53882" dir="13500000">
                  <a:srgbClr val="000099">
                    <a:alpha val="50000"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62000" y="2286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τέλος του Αγώνα</a:t>
            </a:r>
            <a:endParaRPr lang="en-GB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3400" y="1431925"/>
            <a:ext cx="35814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l-GR" sz="2200" b="1"/>
              <a:t> Αποτέλεσμα του επικού αγώνα της Ε.Ο.Κ.Α. ήταν να ελευθερωθεί η Κύπρος. Οι Άγγλοι έφυγαν και δόθηκε στην Κύπρο η </a:t>
            </a:r>
            <a:r>
              <a:rPr lang="el-GR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Ανεξαρτησία</a:t>
            </a:r>
            <a:r>
              <a:rPr lang="el-GR" sz="2200" b="1"/>
              <a:t>. Το νέο κράτος που δημιουργήθηκε ονομάσθηκε </a:t>
            </a:r>
            <a:r>
              <a:rPr lang="el-GR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«Κυπριακή Δημοκρατία»</a:t>
            </a:r>
            <a:r>
              <a:rPr lang="el-GR" sz="2200" b="1"/>
              <a:t> και απόκτησε το δικό του Σύνταγμα.</a:t>
            </a:r>
            <a:r>
              <a:rPr lang="en-GB" sz="2200" b="1"/>
              <a:t> </a:t>
            </a:r>
          </a:p>
          <a:p>
            <a:pPr>
              <a:spcBef>
                <a:spcPct val="50000"/>
              </a:spcBef>
              <a:defRPr/>
            </a:pPr>
            <a:endParaRPr lang="el-GR" sz="2200"/>
          </a:p>
        </p:txBody>
      </p:sp>
      <p:pic>
        <p:nvPicPr>
          <p:cNvPr id="18438" name="Picture 6" descr="mnimeio er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2672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nimeio_elefthe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324600" y="26670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ΤΕΛΟΣ</a:t>
            </a:r>
            <a:endParaRPr lang="en-GB" sz="4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681038"/>
            <a:ext cx="35814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i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Των ενδόξων νεκρών η μνήμη</a:t>
            </a:r>
          </a:p>
          <a:p>
            <a:pPr>
              <a:spcBef>
                <a:spcPct val="50000"/>
              </a:spcBef>
              <a:defRPr/>
            </a:pPr>
            <a:r>
              <a:rPr lang="el-GR" sz="2200" b="1" i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χαρίζει νόημα στη ζωή.</a:t>
            </a:r>
          </a:p>
          <a:p>
            <a:pPr>
              <a:spcBef>
                <a:spcPct val="50000"/>
              </a:spcBef>
              <a:defRPr/>
            </a:pPr>
            <a:r>
              <a:rPr lang="el-GR" sz="2200" b="1" i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Τιμώντας τους καλείς τη φήμη</a:t>
            </a:r>
          </a:p>
          <a:p>
            <a:pPr>
              <a:spcBef>
                <a:spcPct val="50000"/>
              </a:spcBef>
              <a:defRPr/>
            </a:pPr>
            <a:r>
              <a:rPr lang="el-GR" sz="2200" b="1" i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να σου αιωνίσει τη φυλή</a:t>
            </a:r>
            <a:r>
              <a:rPr lang="el-GR" b="1" i="1">
                <a:effectLst>
                  <a:outerShdw blurRad="38100" dist="38100" dir="2700000" algn="tl">
                    <a:srgbClr val="FFFFFF"/>
                  </a:outerShdw>
                </a:effectLst>
                <a:latin typeface="Blackadder ITC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0" y="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Αγώνας του 55- 59</a:t>
            </a:r>
            <a:endParaRPr lang="en-GB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29200" y="19812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l-GR" sz="2000" b="1">
              <a:solidFill>
                <a:schemeClr val="accent2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GB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62000" y="1247775"/>
            <a:ext cx="7848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200" b="1">
                <a:solidFill>
                  <a:schemeClr val="accent2"/>
                </a:solidFill>
              </a:rPr>
              <a:t> </a:t>
            </a:r>
            <a:r>
              <a:rPr lang="el-GR" sz="2200" b="1"/>
              <a:t>Η πατρίδα μας η Κύπρος, το νησί με την </a:t>
            </a:r>
            <a:r>
              <a:rPr lang="el-GR" sz="2200" b="1">
                <a:solidFill>
                  <a:srgbClr val="000066"/>
                </a:solidFill>
              </a:rPr>
              <a:t>ελληνική καταγωγή</a:t>
            </a:r>
            <a:r>
              <a:rPr lang="el-GR" sz="2200" b="1"/>
              <a:t>, γνώρισε πολλούς κατακτητές στη διάρκεια της μακραίωνης ιστορίας της: </a:t>
            </a:r>
            <a:r>
              <a:rPr lang="el-GR" sz="2200" b="1">
                <a:solidFill>
                  <a:srgbClr val="000066"/>
                </a:solidFill>
              </a:rPr>
              <a:t>Βαβυλώνιοι, Ασσύριοι, Ρωμαίοι, Φράγκοι, Ενετοί και Τούρκοι</a:t>
            </a:r>
            <a:r>
              <a:rPr lang="el-GR" sz="2200" b="1"/>
              <a:t> αποτέλεσαν μερικούς από αυτούς τους κατακτητές.</a:t>
            </a:r>
            <a:r>
              <a:rPr lang="el-GR" sz="2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62000" y="3305175"/>
            <a:ext cx="77724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200" b="1"/>
              <a:t>Τελευταίοι σε αυτό τον μακρύ κατάλογο των κατακτητών ήταν οι  </a:t>
            </a:r>
            <a:r>
              <a:rPr lang="el-GR" sz="2200" b="1">
                <a:solidFill>
                  <a:srgbClr val="000066"/>
                </a:solidFill>
              </a:rPr>
              <a:t>Άγγλοι</a:t>
            </a:r>
            <a:r>
              <a:rPr lang="el-GR" sz="2200" b="1"/>
              <a:t> οι οποίοι αγόρασαν το νησί μας από τους Τούρκους το </a:t>
            </a:r>
            <a:r>
              <a:rPr lang="el-GR" sz="2200" b="1">
                <a:solidFill>
                  <a:srgbClr val="000066"/>
                </a:solidFill>
              </a:rPr>
              <a:t>1878</a:t>
            </a:r>
            <a:r>
              <a:rPr lang="el-GR" sz="2200" b="1"/>
              <a:t> και το μετέτρεψαν σε αποικία τους.</a:t>
            </a:r>
          </a:p>
          <a:p>
            <a:pPr eaLnBrk="1" hangingPunct="1">
              <a:spcBef>
                <a:spcPct val="50000"/>
              </a:spcBef>
            </a:pPr>
            <a:endParaRPr lang="el-GR" sz="2200" b="1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62000" y="4953000"/>
            <a:ext cx="762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000" b="1"/>
              <a:t> </a:t>
            </a:r>
            <a:r>
              <a:rPr lang="el-GR" sz="2200" b="1"/>
              <a:t>Πολλές φόρες οι Άγγλοι υποσχέθηκαν στους Έλληνες Κύπριους πως θα τους επέτρεπαν να ενωθούν με τη </a:t>
            </a:r>
            <a:r>
              <a:rPr lang="el-GR" sz="2200" b="1">
                <a:solidFill>
                  <a:srgbClr val="000066"/>
                </a:solidFill>
              </a:rPr>
              <a:t>μητέρα Ελλάδα.</a:t>
            </a:r>
            <a:r>
              <a:rPr lang="el-GR" sz="2200" b="1"/>
              <a:t>  Μάταια όμως...</a:t>
            </a:r>
            <a:endParaRPr lang="en-GB" sz="2200" b="1"/>
          </a:p>
          <a:p>
            <a:pPr eaLnBrk="1" hangingPunct="1">
              <a:spcBef>
                <a:spcPct val="50000"/>
              </a:spcBef>
            </a:pPr>
            <a:endParaRPr lang="el-GR" sz="2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6" grpId="0"/>
      <p:bldP spid="7177" grpId="0"/>
      <p:bldP spid="7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0" y="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ίδρυση της Ε.Ο.Κ.Α.</a:t>
            </a:r>
            <a:endParaRPr lang="en-GB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9900" y="958850"/>
            <a:ext cx="81534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b="1"/>
              <a:t> </a:t>
            </a:r>
            <a:r>
              <a:rPr lang="el-GR" sz="2200" b="1"/>
              <a:t>Το</a:t>
            </a:r>
            <a:r>
              <a:rPr lang="el-GR" sz="2200" b="1">
                <a:solidFill>
                  <a:srgbClr val="000066"/>
                </a:solidFill>
              </a:rPr>
              <a:t> </a:t>
            </a:r>
            <a:r>
              <a:rPr lang="el-GR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1955</a:t>
            </a:r>
            <a:r>
              <a:rPr lang="el-GR" sz="2200" b="1">
                <a:solidFill>
                  <a:srgbClr val="000066"/>
                </a:solidFill>
              </a:rPr>
              <a:t> </a:t>
            </a:r>
            <a:r>
              <a:rPr lang="el-GR" sz="2200" b="1"/>
              <a:t>οι Ελληνοκύπριοι επειδή έβλεπαν ότι οι Άγγλοι δεν είχαν σκοπό να δώσουν την ανεξαρτησία στην Κύπρο, αποφάσισαν να αποτινάξουν τον αγγλικό ζυγό, με ένοπλο αγώνα και ίδρυσαν την</a:t>
            </a:r>
            <a:r>
              <a:rPr lang="el-GR" sz="2200" b="1">
                <a:solidFill>
                  <a:schemeClr val="accent2"/>
                </a:solidFill>
              </a:rPr>
              <a:t> </a:t>
            </a:r>
            <a:r>
              <a:rPr lang="el-GR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Ε.Ο.Κ.Α. (Εθνική Οργάνωση Κυπρίων Αγωνιστών).</a:t>
            </a:r>
            <a:r>
              <a:rPr lang="el-GR" sz="2000" b="1">
                <a:solidFill>
                  <a:srgbClr val="000066"/>
                </a:solidFill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l-GR" sz="2000">
              <a:solidFill>
                <a:srgbClr val="000066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3058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Πολιτικός ηγέτης</a:t>
            </a:r>
            <a:r>
              <a:rPr lang="el-GR" sz="2200" b="1"/>
              <a:t> της οργάνωσης ήταν ο </a:t>
            </a:r>
            <a:r>
              <a:rPr lang="el-GR" sz="2200" b="1" u="sng">
                <a:effectLst>
                  <a:outerShdw blurRad="38100" dist="38100" dir="2700000" algn="tl">
                    <a:srgbClr val="FFFFFF"/>
                  </a:outerShdw>
                </a:effectLst>
                <a:hlinkClick r:id="rId4" action="ppaction://hlinksldjump"/>
              </a:rPr>
              <a:t>Αρχιεπίσκοπος Μακάριος</a:t>
            </a:r>
            <a:r>
              <a:rPr lang="el-GR" sz="2200" b="1">
                <a:hlinkClick r:id="rId4" action="ppaction://hlinksldjump"/>
              </a:rPr>
              <a:t> </a:t>
            </a:r>
            <a:r>
              <a:rPr lang="el-GR" sz="2200" b="1"/>
              <a:t>και </a:t>
            </a:r>
            <a:r>
              <a:rPr lang="el-GR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στρατιωτικός</a:t>
            </a:r>
            <a:r>
              <a:rPr lang="el-GR" sz="2200" b="1"/>
              <a:t> ο </a:t>
            </a:r>
            <a:r>
              <a:rPr lang="el-GR" sz="2200" b="1">
                <a:effectLst>
                  <a:outerShdw blurRad="38100" dist="38100" dir="2700000" algn="tl">
                    <a:srgbClr val="FFFFFF"/>
                  </a:outerShdw>
                </a:effectLst>
                <a:hlinkClick r:id="rId5" action="ppaction://hlinksldjump"/>
              </a:rPr>
              <a:t>Γεώργιος Γρίβας - Διγενής</a:t>
            </a:r>
            <a:r>
              <a:rPr lang="el-GR" sz="2200" b="1"/>
              <a:t>.</a:t>
            </a:r>
            <a:r>
              <a:rPr lang="en-GB" sz="2200">
                <a:solidFill>
                  <a:schemeClr val="accent2"/>
                </a:solidFill>
              </a:rPr>
              <a:t> </a:t>
            </a:r>
            <a:r>
              <a:rPr lang="el-GR" sz="2200" b="1"/>
              <a:t>Δυο αγνοί πατριώτες, δυο εμπνευσμένοι ηγέτες, δυο πραγματικά ατσαλένιοι μαχητές.</a:t>
            </a:r>
            <a:r>
              <a:rPr lang="el-GR" sz="2000" b="1"/>
              <a:t> </a:t>
            </a:r>
            <a:endParaRPr lang="en-GB" sz="2000" b="1"/>
          </a:p>
          <a:p>
            <a:pPr>
              <a:spcBef>
                <a:spcPct val="50000"/>
              </a:spcBef>
              <a:defRPr/>
            </a:pPr>
            <a:endParaRPr lang="el-GR" sz="2000" b="1"/>
          </a:p>
        </p:txBody>
      </p:sp>
      <p:pic>
        <p:nvPicPr>
          <p:cNvPr id="8199" name="Picture 7" descr="griva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43425"/>
            <a:ext cx="2133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Makario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4586288"/>
            <a:ext cx="2089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000" y="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Έναρξη του ένοπλου αγώνα</a:t>
            </a:r>
            <a:endParaRPr lang="en-GB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229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66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l-GR" sz="2200" b="1"/>
              <a:t> Την </a:t>
            </a:r>
            <a:r>
              <a:rPr lang="el-GR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1η Απριλίου 1955</a:t>
            </a:r>
            <a:r>
              <a:rPr lang="el-GR" sz="2200" b="1"/>
              <a:t> ξεκίνησε ο ένοπλος αγώνας για αυτοδιάθεση ή ένωση με την μητέρα Ελλάδα. Έγιναν ανατινάξεις σε αστυνομικούς σταθμούς, στο τότε κυπριακό ραδιόφωνο και σε άλλους νευραλγικούς στόχους.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5800" y="3567113"/>
            <a:ext cx="80772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l-GR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Πρωτομάρτυρας </a:t>
            </a:r>
            <a:r>
              <a:rPr lang="el-GR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του αγώνα</a:t>
            </a:r>
            <a:r>
              <a:rPr lang="el-GR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ο </a:t>
            </a:r>
            <a:r>
              <a:rPr lang="el-GR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Μόδεστος Παντελή</a:t>
            </a:r>
            <a:r>
              <a:rPr lang="el-GR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από το Λιοπέτρι. Μαζί με τον Ανδρέα Κάρυο ήταν υπεύθυνοι για την αποκοπή του ηλεκτρικού ρεύματος για να μπορέσει η δράσει η Ε.Ο.Κ.Α., αλλά δυστυχώς στην προσπάθειά του έπαθε ηλεκτροπληξία.</a:t>
            </a:r>
            <a:endParaRPr lang="el-GR" sz="2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454025"/>
            <a:ext cx="8610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l-GR" sz="2200" b="1"/>
              <a:t> Ο αγώνας αυτός διάρκεσε για τέσσερα χρόνια, μέχρι το </a:t>
            </a:r>
            <a:r>
              <a:rPr lang="el-GR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1959</a:t>
            </a:r>
            <a:r>
              <a:rPr lang="el-GR" sz="2200" b="1"/>
              <a:t>. Πολλοί αγωνιστές πότισαν με το αίμα τους το δέντρο της λευτεριάς.  Φυλακίστηκαν, βασανίστηκαν, εκτελέστηκαν. `Ομως ό,τι και αν έκαναν οι κατακτητές δε λύγισαν τον Κυπριακό λαό, ο οποίος πολεμώντας ακόμα και με πέτρες και ξύλα κατάφερε να ταπεινώσει τους πάνοπλους `Αγγλους.</a:t>
            </a:r>
            <a:r>
              <a:rPr lang="en-GB" sz="2200" b="1"/>
              <a:t> </a:t>
            </a:r>
            <a:endParaRPr lang="el-GR" sz="2200" b="1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sz="2200" b="1"/>
              <a:t>Μια χούφτα παλικάρια τα έβαλαν με μια πανίσχυρη αυτοκρατορία και νίκησαν.</a:t>
            </a:r>
            <a:endParaRPr lang="el-GR" sz="22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09600" y="29718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Τιμή και δόξα στους ήρωες του Αγώνα</a:t>
            </a:r>
            <a:endParaRPr lang="en-GB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800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l-GR" sz="2200" b="1"/>
              <a:t> </a:t>
            </a:r>
            <a:r>
              <a:rPr lang="en-GB" sz="2200" b="1"/>
              <a:t>Ο ηρωικός αγώνας του 1955-59 γράφτηκε με χρυσά γράμματα στην ιστορία του έθνους. </a:t>
            </a:r>
            <a:endParaRPr lang="el-GR" sz="2200" b="1"/>
          </a:p>
          <a:p>
            <a:pPr eaLnBrk="1" hangingPunct="1">
              <a:spcBef>
                <a:spcPct val="50000"/>
              </a:spcBef>
            </a:pPr>
            <a:r>
              <a:rPr lang="en-GB" sz="2200" b="1"/>
              <a:t>Μακρύς είναι ο κατάλογος των ηρώων που πολέμησαν και θυσιάστηκαν στο βωμό της λευτεριάς.</a:t>
            </a:r>
            <a:endParaRPr lang="el-GR" sz="2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724400" y="228600"/>
            <a:ext cx="4038600" cy="2895600"/>
            <a:chOff x="2976" y="144"/>
            <a:chExt cx="2544" cy="1824"/>
          </a:xfrm>
        </p:grpSpPr>
        <p:pic>
          <p:nvPicPr>
            <p:cNvPr id="9231" name="Picture 4" descr="Image5007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144"/>
              <a:ext cx="1029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5"/>
            <p:cNvSpPr txBox="1">
              <a:spLocks noChangeArrowheads="1"/>
            </p:cNvSpPr>
            <p:nvPr/>
          </p:nvSpPr>
          <p:spPr bwMode="auto">
            <a:xfrm>
              <a:off x="2976" y="1680"/>
              <a:ext cx="2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sz="2400" b="1">
                  <a:solidFill>
                    <a:srgbClr val="000066"/>
                  </a:solidFill>
                  <a:cs typeface="Arial" charset="0"/>
                </a:rPr>
                <a:t>Ευαγόρας Παλληκαρίδης</a:t>
              </a:r>
              <a:endParaRPr lang="en-GB" sz="24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66800" y="228600"/>
            <a:ext cx="3581400" cy="2895600"/>
            <a:chOff x="672" y="144"/>
            <a:chExt cx="2256" cy="1824"/>
          </a:xfrm>
        </p:grpSpPr>
        <p:pic>
          <p:nvPicPr>
            <p:cNvPr id="9229" name="Picture 6" descr="auks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44"/>
              <a:ext cx="1037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8"/>
            <p:cNvSpPr txBox="1">
              <a:spLocks noChangeArrowheads="1"/>
            </p:cNvSpPr>
            <p:nvPr/>
          </p:nvSpPr>
          <p:spPr bwMode="auto">
            <a:xfrm>
              <a:off x="672" y="1680"/>
              <a:ext cx="2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sz="2400" b="1">
                  <a:solidFill>
                    <a:srgbClr val="000066"/>
                  </a:solidFill>
                  <a:cs typeface="Arial" charset="0"/>
                </a:rPr>
                <a:t>Γρηγόρης Αυξεντίου</a:t>
              </a:r>
              <a:endParaRPr lang="en-GB" sz="24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-152400" y="3505200"/>
            <a:ext cx="3429000" cy="2971800"/>
            <a:chOff x="-96" y="2208"/>
            <a:chExt cx="2160" cy="1872"/>
          </a:xfrm>
        </p:grpSpPr>
        <p:pic>
          <p:nvPicPr>
            <p:cNvPr id="9227" name="Picture 10" descr="matsis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208"/>
              <a:ext cx="111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-96" y="3792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sz="2400" b="1">
                  <a:solidFill>
                    <a:srgbClr val="000066"/>
                  </a:solidFill>
                  <a:cs typeface="Arial" charset="0"/>
                </a:rPr>
                <a:t>Κυριάκος Μάτσης</a:t>
              </a:r>
              <a:endParaRPr lang="en-GB" sz="24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124200" y="3505200"/>
            <a:ext cx="2590800" cy="2971800"/>
            <a:chOff x="1968" y="2208"/>
            <a:chExt cx="1632" cy="1872"/>
          </a:xfrm>
        </p:grpSpPr>
        <p:pic>
          <p:nvPicPr>
            <p:cNvPr id="9225" name="Picture 9" descr="drakos1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208"/>
              <a:ext cx="1079" cy="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3"/>
            <p:cNvSpPr txBox="1">
              <a:spLocks noChangeArrowheads="1"/>
            </p:cNvSpPr>
            <p:nvPr/>
          </p:nvSpPr>
          <p:spPr bwMode="auto">
            <a:xfrm>
              <a:off x="1968" y="3792"/>
              <a:ext cx="1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sz="2400" b="1">
                  <a:solidFill>
                    <a:srgbClr val="000066"/>
                  </a:solidFill>
                  <a:cs typeface="Arial" charset="0"/>
                </a:rPr>
                <a:t>Μάρκος Δράκος</a:t>
              </a:r>
              <a:endParaRPr lang="en-GB" sz="24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715000" y="3505200"/>
            <a:ext cx="3429000" cy="2971800"/>
            <a:chOff x="3600" y="2208"/>
            <a:chExt cx="2160" cy="1872"/>
          </a:xfrm>
        </p:grpSpPr>
        <p:pic>
          <p:nvPicPr>
            <p:cNvPr id="9223" name="Picture 11" descr="mouskos1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208"/>
              <a:ext cx="105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4"/>
            <p:cNvSpPr txBox="1">
              <a:spLocks noChangeArrowheads="1"/>
            </p:cNvSpPr>
            <p:nvPr/>
          </p:nvSpPr>
          <p:spPr bwMode="auto">
            <a:xfrm>
              <a:off x="3600" y="3811"/>
              <a:ext cx="216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sz="2200" b="1">
                  <a:solidFill>
                    <a:srgbClr val="000066"/>
                  </a:solidFill>
                  <a:cs typeface="Arial" charset="0"/>
                </a:rPr>
                <a:t>Χαράλαμπος Μούσκος</a:t>
              </a:r>
              <a:endParaRPr lang="en-GB" sz="2200" b="1">
                <a:solidFill>
                  <a:srgbClr val="000066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286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μάχη στο Λιοπέτρι</a:t>
            </a:r>
            <a:endParaRPr lang="en-GB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1892300"/>
            <a:ext cx="3810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l-GR" sz="2200" b="1"/>
              <a:t> Τέσσερα παλικάρια  της Ε.Ο.Κ.Α., ο </a:t>
            </a:r>
            <a:r>
              <a:rPr lang="el-GR" sz="2200" b="1">
                <a:effectLst>
                  <a:outerShdw blurRad="38100" dist="38100" dir="2700000" algn="tl">
                    <a:srgbClr val="FFFFFF"/>
                  </a:outerShdw>
                </a:effectLst>
                <a:hlinkClick r:id="rId4" action="ppaction://hlinkfile"/>
              </a:rPr>
              <a:t>Φώτης Πίττας</a:t>
            </a:r>
            <a:r>
              <a:rPr lang="el-GR" sz="2200" b="1">
                <a:hlinkClick r:id="rId4" action="ppaction://hlinkfile"/>
              </a:rPr>
              <a:t> </a:t>
            </a:r>
            <a:r>
              <a:rPr lang="el-GR" sz="2200" b="1"/>
              <a:t>(που ήταν δάσκαλος), ο </a:t>
            </a:r>
            <a:r>
              <a:rPr lang="el-GR" sz="2200" b="1">
                <a:effectLst>
                  <a:outerShdw blurRad="38100" dist="38100" dir="2700000" algn="tl">
                    <a:srgbClr val="FFFFFF"/>
                  </a:outerShdw>
                </a:effectLst>
                <a:hlinkClick r:id="rId5" action="ppaction://hlinkfile"/>
              </a:rPr>
              <a:t>Ηλίας Παπακυριακού</a:t>
            </a:r>
            <a:r>
              <a:rPr lang="el-GR" sz="2200" b="1"/>
              <a:t>, ο </a:t>
            </a:r>
            <a:r>
              <a:rPr lang="el-GR" sz="2200" b="1">
                <a:effectLst>
                  <a:outerShdw blurRad="38100" dist="38100" dir="2700000" algn="tl">
                    <a:srgbClr val="FFFFFF"/>
                  </a:outerShdw>
                </a:effectLst>
                <a:hlinkClick r:id="rId6" action="ppaction://hlinkfile"/>
              </a:rPr>
              <a:t>Ανδρέας Κάρυος</a:t>
            </a:r>
            <a:r>
              <a:rPr lang="el-GR" sz="2200" b="1">
                <a:hlinkClick r:id="rId6" action="ppaction://hlinkfile"/>
              </a:rPr>
              <a:t> </a:t>
            </a:r>
            <a:r>
              <a:rPr lang="el-GR" sz="2200" b="1"/>
              <a:t>και ο </a:t>
            </a:r>
            <a:r>
              <a:rPr lang="el-GR" sz="2200" b="1">
                <a:effectLst>
                  <a:outerShdw blurRad="38100" dist="38100" dir="2700000" algn="tl">
                    <a:srgbClr val="FFFFFF"/>
                  </a:outerShdw>
                </a:effectLst>
                <a:hlinkClick r:id="rId7" action="ppaction://hlinkfile"/>
              </a:rPr>
              <a:t>Χρήστος Σαμάρας</a:t>
            </a:r>
            <a:r>
              <a:rPr lang="el-GR" sz="2200" b="1"/>
              <a:t>, έπεσαν ηρωικά στις 2 Σεπτεμβρίου 1958 στο χωριό Λιοπέτρι της επαρχίας Αμμοχώστου.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114800" y="1265238"/>
            <a:ext cx="4572000" cy="5146675"/>
            <a:chOff x="2592" y="797"/>
            <a:chExt cx="2880" cy="3242"/>
          </a:xfrm>
        </p:grpSpPr>
        <p:pic>
          <p:nvPicPr>
            <p:cNvPr id="10245" name="Picture 6" descr="axironassimera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368"/>
              <a:ext cx="2880" cy="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7" descr="andreaskaryo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797"/>
              <a:ext cx="892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8" descr="Hliaspapakyriakou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816"/>
              <a:ext cx="88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9" descr="fotispitta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2880"/>
              <a:ext cx="909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0" descr="xristossamara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2880"/>
              <a:ext cx="92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2000" y="2286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Φυλακισμένα Μνήματα – </a:t>
            </a:r>
            <a:br>
              <a:rPr lang="el-GR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Απαγχονισθέντες</a:t>
            </a:r>
            <a:endParaRPr lang="en-GB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3" name="Picture 5" descr="Φυλακισμένα μνήματα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5" r="17519" b="9296"/>
          <a:stretch>
            <a:fillRect/>
          </a:stretch>
        </p:blipFill>
        <p:spPr bwMode="auto">
          <a:xfrm>
            <a:off x="228600" y="1524000"/>
            <a:ext cx="4953000" cy="474345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0" y="1374775"/>
            <a:ext cx="39624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l-GR" sz="2200" b="1"/>
              <a:t> </a:t>
            </a:r>
            <a:r>
              <a:rPr lang="el-GR" sz="2200" b="1">
                <a:solidFill>
                  <a:srgbClr val="000066"/>
                </a:solidFill>
              </a:rPr>
              <a:t>Εννέα </a:t>
            </a:r>
            <a:r>
              <a:rPr lang="el-GR" sz="2200" b="1"/>
              <a:t>ηρωικές μορφές βρήκαν το θάνατο στην αγχόνη: </a:t>
            </a:r>
          </a:p>
          <a:p>
            <a:pPr eaLnBrk="1" hangingPunct="1">
              <a:spcBef>
                <a:spcPct val="20000"/>
              </a:spcBef>
            </a:pPr>
            <a:endParaRPr lang="el-GR" sz="1400" b="1"/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200" b="1"/>
              <a:t>Μιχαλάκης Καραολής  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200" b="1"/>
              <a:t>Ανδρέας Δημητρίου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200" b="1"/>
              <a:t>Ιάκωβος Πατάτσος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200" b="1"/>
              <a:t>Ανδρέας Ζάκος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200" b="1"/>
              <a:t>Χαρίλαος Μιχαήλ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200" b="1"/>
              <a:t>Στέλιος Μαυρομμάτης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200" b="1"/>
              <a:t>Ανδρέας Παναγίδης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200" b="1"/>
              <a:t>Μιχαήλ Κουτσόφτας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200" b="1"/>
              <a:t>Ευαγόρας Παλληκαρίδης.</a:t>
            </a:r>
            <a:endParaRPr lang="en-GB" sz="2200" b="1"/>
          </a:p>
          <a:p>
            <a:pPr eaLnBrk="1" hangingPunct="1">
              <a:spcBef>
                <a:spcPct val="50000"/>
              </a:spcBef>
            </a:pPr>
            <a:endParaRPr lang="el-GR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7696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200" b="1"/>
              <a:t> Παρά τα φρικτά και απάνθρωπα σωματικά και ψυχικά μαρτύρια, δε λύγισαν. Βάδισαν αγέρωχοι προς την αγχόνη, ψάλλοντας τον Εθνικό Ύμνο.</a:t>
            </a:r>
            <a:endParaRPr lang="el-GR" sz="22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0" y="3657600"/>
            <a:ext cx="7848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l-GR" sz="2200" b="1"/>
              <a:t> Οι εννιά απαγχονισθέντες αναπαύονται στα </a:t>
            </a:r>
            <a:r>
              <a:rPr lang="el-GR" sz="2200" b="1">
                <a:solidFill>
                  <a:srgbClr val="000066"/>
                </a:solidFill>
              </a:rPr>
              <a:t>«Φυλακισμένα Μνήματα»,</a:t>
            </a:r>
            <a:r>
              <a:rPr lang="el-GR" sz="2200" b="1"/>
              <a:t> μαζί με ακόμη τέσσερις ήρωες:</a:t>
            </a:r>
          </a:p>
          <a:p>
            <a:pPr eaLnBrk="1" hangingPunct="1">
              <a:spcBef>
                <a:spcPct val="20000"/>
              </a:spcBef>
            </a:pPr>
            <a:r>
              <a:rPr lang="el-GR" sz="2200" b="1"/>
              <a:t> το Μάρκο Δράκο, το Γρηγόρη Αυξεντίου, το Στυλιανό Λένα και τον Κυριάκο Μάτση.</a:t>
            </a:r>
            <a:endParaRPr lang="el-GR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597</Words>
  <Application>Microsoft Office PowerPoint</Application>
  <PresentationFormat>On-screen Show (4:3)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Wingdings</vt:lpstr>
      <vt:lpstr>Garamond</vt:lpstr>
      <vt:lpstr>Blackadder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</cp:lastModifiedBy>
  <cp:revision>55</cp:revision>
  <cp:lastPrinted>1601-01-01T00:00:00Z</cp:lastPrinted>
  <dcterms:created xsi:type="dcterms:W3CDTF">1601-01-01T00:00:00Z</dcterms:created>
  <dcterms:modified xsi:type="dcterms:W3CDTF">2016-04-01T07:03:32Z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